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8" r:id="rId2"/>
    <p:sldId id="329" r:id="rId3"/>
    <p:sldId id="362" r:id="rId4"/>
    <p:sldId id="363" r:id="rId5"/>
    <p:sldId id="364" r:id="rId6"/>
    <p:sldId id="375" r:id="rId7"/>
    <p:sldId id="371" r:id="rId8"/>
    <p:sldId id="365" r:id="rId9"/>
    <p:sldId id="368" r:id="rId10"/>
    <p:sldId id="378" r:id="rId11"/>
    <p:sldId id="379" r:id="rId12"/>
    <p:sldId id="369" r:id="rId13"/>
    <p:sldId id="345" r:id="rId14"/>
    <p:sldId id="377" r:id="rId15"/>
    <p:sldId id="372" r:id="rId16"/>
    <p:sldId id="335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99FF99"/>
    <a:srgbClr val="00CCFF"/>
    <a:srgbClr val="3399FF"/>
    <a:srgbClr val="66FFFF"/>
    <a:srgbClr val="99FFCC"/>
    <a:srgbClr val="00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5" d="100"/>
          <a:sy n="85" d="100"/>
        </p:scale>
        <p:origin x="-283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44;&#1080;&#1072;&#1075;&#1088;&#1072;&#1084;&#1084;&#1072;%202%20&#1074;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541666666666667E-2"/>
          <c:y val="3.1930078385256855E-2"/>
          <c:w val="0.9770833333333333"/>
          <c:h val="0.705869351810266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Лист1!$A$28</c:f>
              <c:strCache>
                <c:ptCount val="1"/>
                <c:pt idx="0">
                  <c:v>2013 г.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1.5647745290221996E-3"/>
                  <c:y val="0.2546552694605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30-4DB7-B24F-E7D8B3ACC563}"/>
                </c:ext>
              </c:extLst>
            </c:dLbl>
            <c:dLbl>
              <c:idx val="1"/>
              <c:layout>
                <c:manualLayout>
                  <c:x val="-4.2169968198214154E-3"/>
                  <c:y val="0.316617468747035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15-4295-B3C2-639B2B2C3AC9}"/>
                </c:ext>
              </c:extLst>
            </c:dLbl>
            <c:dLbl>
              <c:idx val="2"/>
              <c:layout>
                <c:manualLayout>
                  <c:x val="0"/>
                  <c:y val="0.150443323755830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30-4DB7-B24F-E7D8B3ACC563}"/>
                </c:ext>
              </c:extLst>
            </c:dLbl>
            <c:txPr>
              <a:bodyPr rot="0" vert="horz"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Лист1!$B$27:$D$27</c:f>
              <c:strCache>
                <c:ptCount val="3"/>
                <c:pt idx="0">
                  <c:v>первых детей</c:v>
                </c:pt>
                <c:pt idx="1">
                  <c:v>вторых детей</c:v>
                </c:pt>
                <c:pt idx="2">
                  <c:v>третьих и последующих детей</c:v>
                </c:pt>
              </c:strCache>
            </c:strRef>
          </c:cat>
          <c:val>
            <c:numRef>
              <c:f>Лист1!$B$28:$D$28</c:f>
              <c:numCache>
                <c:formatCode>0.0%</c:formatCode>
                <c:ptCount val="3"/>
                <c:pt idx="0">
                  <c:v>0.46473369051370944</c:v>
                </c:pt>
                <c:pt idx="1">
                  <c:v>0.39615505830444375</c:v>
                </c:pt>
                <c:pt idx="2">
                  <c:v>0.13911125118184683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30-4DB7-B24F-E7D8B3ACC563}"/>
            </c:ext>
          </c:extLst>
        </c:ser>
        <c:ser>
          <c:idx val="1"/>
          <c:order val="1"/>
          <c:tx>
            <c:strRef>
              <c:f>Лист1!$A$29</c:f>
              <c:strCache>
                <c:ptCount val="1"/>
                <c:pt idx="0">
                  <c:v>2014 г.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2-7C15-4295-B3C2-639B2B2C3AC9}"/>
              </c:ext>
            </c:extLst>
          </c:dPt>
          <c:dPt>
            <c:idx val="1"/>
            <c:invertIfNegative val="0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7-AA30-4DB7-B24F-E7D8B3ACC563}"/>
              </c:ext>
            </c:extLst>
          </c:dPt>
          <c:dPt>
            <c:idx val="2"/>
            <c:invertIfNegative val="0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A-AA30-4DB7-B24F-E7D8B3ACC563}"/>
              </c:ext>
            </c:extLst>
          </c:dPt>
          <c:dLbls>
            <c:dLbl>
              <c:idx val="0"/>
              <c:layout>
                <c:manualLayout>
                  <c:x val="1.4665584340416268E-3"/>
                  <c:y val="0.294962285788122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15-4295-B3C2-639B2B2C3AC9}"/>
                </c:ext>
              </c:extLst>
            </c:dLbl>
            <c:dLbl>
              <c:idx val="1"/>
              <c:layout>
                <c:manualLayout>
                  <c:x val="-4.9048377930704346E-5"/>
                  <c:y val="0.207262229500982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30-4DB7-B24F-E7D8B3ACC563}"/>
                </c:ext>
              </c:extLst>
            </c:dLbl>
            <c:dLbl>
              <c:idx val="2"/>
              <c:layout>
                <c:manualLayout>
                  <c:x val="0"/>
                  <c:y val="0.12450481965999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A30-4DB7-B24F-E7D8B3ACC563}"/>
                </c:ext>
              </c:extLst>
            </c:dLbl>
            <c:txPr>
              <a:bodyPr rot="0" vert="horz"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Лист1!$B$27:$D$27</c:f>
              <c:strCache>
                <c:ptCount val="3"/>
                <c:pt idx="0">
                  <c:v>первых детей</c:v>
                </c:pt>
                <c:pt idx="1">
                  <c:v>вторых детей</c:v>
                </c:pt>
                <c:pt idx="2">
                  <c:v>третьих и последующих детей</c:v>
                </c:pt>
              </c:strCache>
            </c:strRef>
          </c:cat>
          <c:val>
            <c:numRef>
              <c:f>Лист1!$B$29:$D$29</c:f>
              <c:numCache>
                <c:formatCode>0.0%</c:formatCode>
                <c:ptCount val="3"/>
                <c:pt idx="0">
                  <c:v>0.44363681162991253</c:v>
                </c:pt>
                <c:pt idx="1">
                  <c:v>0.39977824319329802</c:v>
                </c:pt>
                <c:pt idx="2">
                  <c:v>0.15658494517678945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30-4DB7-B24F-E7D8B3ACC563}"/>
            </c:ext>
          </c:extLst>
        </c:ser>
        <c:ser>
          <c:idx val="2"/>
          <c:order val="2"/>
          <c:tx>
            <c:strRef>
              <c:f>Лист1!$A$30</c:f>
              <c:strCache>
                <c:ptCount val="1"/>
                <c:pt idx="0">
                  <c:v>2015 г.</c:v>
                </c:pt>
              </c:strCache>
            </c:strRef>
          </c:tx>
          <c:spPr>
            <a:solidFill>
              <a:srgbClr val="99CCFF"/>
            </a:solidFill>
          </c:spPr>
          <c:invertIfNegative val="0"/>
          <c:dLbls>
            <c:dLbl>
              <c:idx val="0"/>
              <c:layout>
                <c:manualLayout>
                  <c:x val="4.5468204359171609E-3"/>
                  <c:y val="0.328600479857767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15-4295-B3C2-639B2B2C3AC9}"/>
                </c:ext>
              </c:extLst>
            </c:dLbl>
            <c:dLbl>
              <c:idx val="1"/>
              <c:layout>
                <c:manualLayout>
                  <c:x val="1.4664390511716879E-3"/>
                  <c:y val="0.14953904806311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A30-4DB7-B24F-E7D8B3ACC563}"/>
                </c:ext>
              </c:extLst>
            </c:dLbl>
            <c:dLbl>
              <c:idx val="2"/>
              <c:layout>
                <c:manualLayout>
                  <c:x val="0"/>
                  <c:y val="0.11532402894018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A30-4DB7-B24F-E7D8B3ACC563}"/>
                </c:ext>
              </c:extLst>
            </c:dLbl>
            <c:txPr>
              <a:bodyPr rot="0" vert="horz"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Лист1!$B$27:$D$27</c:f>
              <c:strCache>
                <c:ptCount val="3"/>
                <c:pt idx="0">
                  <c:v>первых детей</c:v>
                </c:pt>
                <c:pt idx="1">
                  <c:v>вторых детей</c:v>
                </c:pt>
                <c:pt idx="2">
                  <c:v>третьих и последующих детей</c:v>
                </c:pt>
              </c:strCache>
            </c:strRef>
          </c:cat>
          <c:val>
            <c:numRef>
              <c:f>Лист1!$B$30:$D$30</c:f>
              <c:numCache>
                <c:formatCode>0.0%</c:formatCode>
                <c:ptCount val="3"/>
                <c:pt idx="0">
                  <c:v>0.41189129365469751</c:v>
                </c:pt>
                <c:pt idx="1">
                  <c:v>0.41834727004426953</c:v>
                </c:pt>
                <c:pt idx="2">
                  <c:v>0.16976143630103296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30-4DB7-B24F-E7D8B3ACC563}"/>
            </c:ext>
          </c:extLst>
        </c:ser>
        <c:ser>
          <c:idx val="3"/>
          <c:order val="3"/>
          <c:tx>
            <c:strRef>
              <c:f>Лист1!$A$31</c:f>
              <c:strCache>
                <c:ptCount val="1"/>
                <c:pt idx="0">
                  <c:v>2016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94538293222114E-3"/>
                  <c:y val="0.36205646161248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15-4295-B3C2-639B2B2C3AC9}"/>
                </c:ext>
              </c:extLst>
            </c:dLbl>
            <c:dLbl>
              <c:idx val="1"/>
              <c:layout>
                <c:manualLayout>
                  <c:x val="3.1293471128608923E-3"/>
                  <c:y val="0.14523705854723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15-4295-B3C2-639B2B2C3AC9}"/>
                </c:ext>
              </c:extLst>
            </c:dLbl>
            <c:dLbl>
              <c:idx val="2"/>
              <c:layout>
                <c:manualLayout>
                  <c:x val="4.3995970384822711E-3"/>
                  <c:y val="9.597246515458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15-4295-B3C2-639B2B2C3AC9}"/>
                </c:ext>
              </c:extLst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Лист1!$B$27:$D$27</c:f>
              <c:strCache>
                <c:ptCount val="3"/>
                <c:pt idx="0">
                  <c:v>первых детей</c:v>
                </c:pt>
                <c:pt idx="1">
                  <c:v>вторых детей</c:v>
                </c:pt>
                <c:pt idx="2">
                  <c:v>третьих и последующих детей</c:v>
                </c:pt>
              </c:strCache>
            </c:strRef>
          </c:cat>
          <c:val>
            <c:numRef>
              <c:f>Лист1!$B$31:$D$31</c:f>
              <c:numCache>
                <c:formatCode>0.0%</c:formatCode>
                <c:ptCount val="3"/>
                <c:pt idx="0">
                  <c:v>0.39799999999999996</c:v>
                </c:pt>
                <c:pt idx="1">
                  <c:v>0.41799999999999998</c:v>
                </c:pt>
                <c:pt idx="2">
                  <c:v>0.184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C15-4295-B3C2-639B2B2C3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5859072"/>
        <c:axId val="225860608"/>
        <c:axId val="0"/>
      </c:bar3DChart>
      <c:catAx>
        <c:axId val="22585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5860608"/>
        <c:crosses val="autoZero"/>
        <c:auto val="1"/>
        <c:lblAlgn val="ctr"/>
        <c:lblOffset val="100"/>
        <c:noMultiLvlLbl val="0"/>
      </c:catAx>
      <c:valAx>
        <c:axId val="22586060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one"/>
        <c:crossAx val="225859072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245157945413472E-2"/>
          <c:y val="0.10853506657330547"/>
          <c:w val="0.91377501265291505"/>
          <c:h val="0.75119538000051278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7935860233985301E-2"/>
                  <c:y val="-1.993368518118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3A-4EA8-B7A4-97A269E62548}"/>
                </c:ext>
              </c:extLst>
            </c:dLbl>
            <c:dLbl>
              <c:idx val="1"/>
              <c:layout>
                <c:manualLayout>
                  <c:x val="1.7935860233985301E-2"/>
                  <c:y val="-3.4883949067079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3A-4EA8-B7A4-97A269E62548}"/>
                </c:ext>
              </c:extLst>
            </c:dLbl>
            <c:dLbl>
              <c:idx val="2"/>
              <c:layout>
                <c:manualLayout>
                  <c:x val="1.7935860233985301E-2"/>
                  <c:y val="-1.4950263885891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3A-4EA8-B7A4-97A269E62548}"/>
                </c:ext>
              </c:extLst>
            </c:dLbl>
            <c:dLbl>
              <c:idx val="3"/>
              <c:layout>
                <c:manualLayout>
                  <c:x val="2.0925170272982851E-2"/>
                  <c:y val="-2.99005277717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3A-4EA8-B7A4-97A269E625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2 в Microsoft PowerPoint]Лист1'!$A$44:$A$47</c:f>
              <c:strCache>
                <c:ptCount val="4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</c:strCache>
            </c:strRef>
          </c:cat>
          <c:val>
            <c:numRef>
              <c:f>'[Диаграмма 2 в Microsoft PowerPoint]Лист1'!$B$44:$B$47</c:f>
              <c:numCache>
                <c:formatCode>General</c:formatCode>
                <c:ptCount val="4"/>
                <c:pt idx="0">
                  <c:v>15865</c:v>
                </c:pt>
                <c:pt idx="1">
                  <c:v>16234</c:v>
                </c:pt>
                <c:pt idx="2">
                  <c:v>16264</c:v>
                </c:pt>
                <c:pt idx="3">
                  <c:v>16505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1E-4D5C-842B-CDF968CF3A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2004992"/>
        <c:axId val="142136448"/>
        <c:axId val="0"/>
      </c:bar3DChart>
      <c:catAx>
        <c:axId val="142004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2136448"/>
        <c:crosses val="autoZero"/>
        <c:auto val="1"/>
        <c:lblAlgn val="ctr"/>
        <c:lblOffset val="100"/>
        <c:noMultiLvlLbl val="0"/>
      </c:catAx>
      <c:valAx>
        <c:axId val="142136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2004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160" b="1" i="0" u="none" strike="noStrike" baseline="0" dirty="0" smtClean="0">
                <a:effectLst/>
              </a:rPr>
              <a:t>ДТСР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30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7552537247927"/>
          <c:y val="9.793397414717879E-2"/>
          <c:w val="0.69931846798194119"/>
          <c:h val="0.603045151877285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чел</c:v>
                </c:pt>
              </c:strCache>
            </c:strRef>
          </c:tx>
          <c:explosion val="25"/>
          <c:dPt>
            <c:idx val="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92-477D-9F5A-20724F7ED5FA}"/>
              </c:ext>
            </c:extLst>
          </c:dPt>
          <c:dLbls>
            <c:dLbl>
              <c:idx val="0"/>
              <c:layout>
                <c:manualLayout>
                  <c:x val="-0.16051611270118946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A92-477D-9F5A-20724F7ED5FA}"/>
                </c:ext>
              </c:extLst>
            </c:dLbl>
            <c:dLbl>
              <c:idx val="1"/>
              <c:layout>
                <c:manualLayout>
                  <c:x val="-5.312012048566319E-2"/>
                  <c:y val="1.44736648671083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A92-477D-9F5A-20724F7ED5FA}"/>
                </c:ext>
              </c:extLst>
            </c:dLbl>
            <c:dLbl>
              <c:idx val="2"/>
              <c:layout>
                <c:manualLayout>
                  <c:x val="4.5373062304948947E-2"/>
                  <c:y val="-0.2549978468722740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A92-477D-9F5A-20724F7ED5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Инвалиды старше 18 лет, получившие ДТСР (6 чел)</c:v>
                </c:pt>
                <c:pt idx="1">
                  <c:v>Дети-инвалиды, получившие ДТСР (56 чел)</c:v>
                </c:pt>
                <c:pt idx="2">
                  <c:v>Ивалиды, получившие компенсацию за приобретение ДТСР (24 чел)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56</c:v>
                </c:pt>
                <c:pt idx="2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92-477D-9F5A-20724F7ED5F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Проценты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Инвалиды старше 18 лет, получившие ДТСР (6 чел)</c:v>
                </c:pt>
                <c:pt idx="1">
                  <c:v>Дети-инвалиды, получившие ДТСР (56 чел)</c:v>
                </c:pt>
                <c:pt idx="2">
                  <c:v>Ивалиды, получившие компенсацию за приобретение ДТСР (24 чел)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6.9</c:v>
                </c:pt>
                <c:pt idx="1">
                  <c:v>65.099999999999994</c:v>
                </c:pt>
                <c:pt idx="2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A92-477D-9F5A-20724F7ED5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Финансирование</a:t>
            </a:r>
            <a:br>
              <a:rPr lang="ru-RU" dirty="0" smtClean="0"/>
            </a:br>
            <a:r>
              <a:rPr lang="ru-RU" dirty="0" smtClean="0"/>
              <a:t> (млн</a:t>
            </a:r>
            <a:r>
              <a:rPr lang="ru-RU" dirty="0"/>
              <a:t>. руб</a:t>
            </a:r>
            <a:r>
              <a:rPr lang="ru-RU" dirty="0" smtClean="0"/>
              <a:t>.)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Финансирование, млн. руб.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3D-4B1D-A53C-2E1D454BA457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3D-4B1D-A53C-2E1D454BA4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 год (факт)</c:v>
                </c:pt>
                <c:pt idx="1">
                  <c:v>2017 год (план)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9.8000000000000007</c:v>
                </c:pt>
                <c:pt idx="1">
                  <c:v>20.6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FD-43C2-8969-9452B299A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748480"/>
        <c:axId val="223805440"/>
      </c:barChart>
      <c:catAx>
        <c:axId val="97748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3805440"/>
        <c:crosses val="autoZero"/>
        <c:auto val="1"/>
        <c:lblAlgn val="ctr"/>
        <c:lblOffset val="100"/>
        <c:noMultiLvlLbl val="0"/>
      </c:catAx>
      <c:valAx>
        <c:axId val="223805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774848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 w="76200">
      <a:solidFill>
        <a:srgbClr val="7030A0"/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543DF-110B-4F7B-869B-4E02F5ECF7EF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971985A4-46DA-4574-A523-DBBD2F5B7D14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2015</a:t>
          </a:r>
        </a:p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2,6 млрд. руб.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DA4E1E-ED31-4C14-A374-27553A4E8430}" type="parTrans" cxnId="{8D2CE635-B5C7-44FC-A25F-734D3A35E06F}">
      <dgm:prSet/>
      <dgm:spPr/>
      <dgm:t>
        <a:bodyPr/>
        <a:lstStyle/>
        <a:p>
          <a:endParaRPr lang="ru-RU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54C7D2-2A50-48D2-B727-3810377F3B0F}" type="sibTrans" cxnId="{8D2CE635-B5C7-44FC-A25F-734D3A35E06F}">
      <dgm:prSet/>
      <dgm:spPr/>
      <dgm:t>
        <a:bodyPr/>
        <a:lstStyle/>
        <a:p>
          <a:endParaRPr lang="ru-RU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71AD6B-D256-4143-BEC7-5AB8B498E44B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2016</a:t>
          </a:r>
        </a:p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3,1 млрд. руб.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E9915B-9F31-43BF-8C97-CC7806E38FF9}" type="parTrans" cxnId="{6464DF07-93C6-4814-9F09-AA685B055A23}">
      <dgm:prSet/>
      <dgm:spPr/>
      <dgm:t>
        <a:bodyPr/>
        <a:lstStyle/>
        <a:p>
          <a:endParaRPr lang="ru-RU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1875DE-73B0-4530-8478-B6943E670BA1}" type="sibTrans" cxnId="{6464DF07-93C6-4814-9F09-AA685B055A23}">
      <dgm:prSet/>
      <dgm:spPr/>
      <dgm:t>
        <a:bodyPr/>
        <a:lstStyle/>
        <a:p>
          <a:endParaRPr lang="ru-RU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9EFC74-CDB8-4A3A-82E0-494B982F5BE2}" type="pres">
      <dgm:prSet presAssocID="{429543DF-110B-4F7B-869B-4E02F5ECF7EF}" presName="CompostProcess" presStyleCnt="0">
        <dgm:presLayoutVars>
          <dgm:dir/>
          <dgm:resizeHandles val="exact"/>
        </dgm:presLayoutVars>
      </dgm:prSet>
      <dgm:spPr/>
    </dgm:pt>
    <dgm:pt modelId="{F0C81CD4-9654-42C1-A071-D41645636BA8}" type="pres">
      <dgm:prSet presAssocID="{429543DF-110B-4F7B-869B-4E02F5ECF7EF}" presName="arrow" presStyleLbl="bgShp" presStyleIdx="0" presStyleCnt="1" custLinFactNeighborX="1222" custLinFactNeighborY="13264"/>
      <dgm:spPr/>
    </dgm:pt>
    <dgm:pt modelId="{1F344B76-83EB-45B7-A09D-350D8D69CE81}" type="pres">
      <dgm:prSet presAssocID="{429543DF-110B-4F7B-869B-4E02F5ECF7EF}" presName="linearProcess" presStyleCnt="0"/>
      <dgm:spPr/>
    </dgm:pt>
    <dgm:pt modelId="{5AC40677-09F8-4118-9EE4-757B343FEBB1}" type="pres">
      <dgm:prSet presAssocID="{971985A4-46DA-4574-A523-DBBD2F5B7D14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5B0B1-C2EB-49DA-AD90-0CFA1993C2BA}" type="pres">
      <dgm:prSet presAssocID="{8454C7D2-2A50-48D2-B727-3810377F3B0F}" presName="sibTrans" presStyleCnt="0"/>
      <dgm:spPr/>
    </dgm:pt>
    <dgm:pt modelId="{70DCC1CE-8431-4DE5-B895-3C625C224581}" type="pres">
      <dgm:prSet presAssocID="{5071AD6B-D256-4143-BEC7-5AB8B498E44B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64DF07-93C6-4814-9F09-AA685B055A23}" srcId="{429543DF-110B-4F7B-869B-4E02F5ECF7EF}" destId="{5071AD6B-D256-4143-BEC7-5AB8B498E44B}" srcOrd="1" destOrd="0" parTransId="{12E9915B-9F31-43BF-8C97-CC7806E38FF9}" sibTransId="{F51875DE-73B0-4530-8478-B6943E670BA1}"/>
    <dgm:cxn modelId="{8D2CE635-B5C7-44FC-A25F-734D3A35E06F}" srcId="{429543DF-110B-4F7B-869B-4E02F5ECF7EF}" destId="{971985A4-46DA-4574-A523-DBBD2F5B7D14}" srcOrd="0" destOrd="0" parTransId="{02DA4E1E-ED31-4C14-A374-27553A4E8430}" sibTransId="{8454C7D2-2A50-48D2-B727-3810377F3B0F}"/>
    <dgm:cxn modelId="{B799DE31-2550-45E0-9765-AD28392006B1}" type="presOf" srcId="{5071AD6B-D256-4143-BEC7-5AB8B498E44B}" destId="{70DCC1CE-8431-4DE5-B895-3C625C224581}" srcOrd="0" destOrd="0" presId="urn:microsoft.com/office/officeart/2005/8/layout/hProcess9"/>
    <dgm:cxn modelId="{1FE2EC15-0E37-4565-AE96-6C7CED316290}" type="presOf" srcId="{429543DF-110B-4F7B-869B-4E02F5ECF7EF}" destId="{EC9EFC74-CDB8-4A3A-82E0-494B982F5BE2}" srcOrd="0" destOrd="0" presId="urn:microsoft.com/office/officeart/2005/8/layout/hProcess9"/>
    <dgm:cxn modelId="{FAAA1806-2973-4266-921E-1C5A56E1C890}" type="presOf" srcId="{971985A4-46DA-4574-A523-DBBD2F5B7D14}" destId="{5AC40677-09F8-4118-9EE4-757B343FEBB1}" srcOrd="0" destOrd="0" presId="urn:microsoft.com/office/officeart/2005/8/layout/hProcess9"/>
    <dgm:cxn modelId="{9FA6B8CD-BCDE-4A49-A9DE-F6A879A68428}" type="presParOf" srcId="{EC9EFC74-CDB8-4A3A-82E0-494B982F5BE2}" destId="{F0C81CD4-9654-42C1-A071-D41645636BA8}" srcOrd="0" destOrd="0" presId="urn:microsoft.com/office/officeart/2005/8/layout/hProcess9"/>
    <dgm:cxn modelId="{14C87AEF-A7CB-4F88-AD19-52E7F04CB8A5}" type="presParOf" srcId="{EC9EFC74-CDB8-4A3A-82E0-494B982F5BE2}" destId="{1F344B76-83EB-45B7-A09D-350D8D69CE81}" srcOrd="1" destOrd="0" presId="urn:microsoft.com/office/officeart/2005/8/layout/hProcess9"/>
    <dgm:cxn modelId="{A3970A7B-CC95-4116-9CF5-1088049FF7E2}" type="presParOf" srcId="{1F344B76-83EB-45B7-A09D-350D8D69CE81}" destId="{5AC40677-09F8-4118-9EE4-757B343FEBB1}" srcOrd="0" destOrd="0" presId="urn:microsoft.com/office/officeart/2005/8/layout/hProcess9"/>
    <dgm:cxn modelId="{4EC94E07-7894-4339-A6C4-1D5A2F8793E7}" type="presParOf" srcId="{1F344B76-83EB-45B7-A09D-350D8D69CE81}" destId="{8DB5B0B1-C2EB-49DA-AD90-0CFA1993C2BA}" srcOrd="1" destOrd="0" presId="urn:microsoft.com/office/officeart/2005/8/layout/hProcess9"/>
    <dgm:cxn modelId="{E2AD5F5D-8AB2-4AEA-BAEB-D74CAA40FC8B}" type="presParOf" srcId="{1F344B76-83EB-45B7-A09D-350D8D69CE81}" destId="{70DCC1CE-8431-4DE5-B895-3C625C224581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5973CD-B342-4076-ABF4-B4AFF0A916DC}" type="doc">
      <dgm:prSet loTypeId="urn:microsoft.com/office/officeart/2005/8/layout/lProcess3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A7303BF-6CD3-4B8C-A398-EDECDB84A57C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 rtl="0"/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ежемесячная денежная компенсация на оплату жилого помещения и коммунальных услуг на каждого члена многодетной семьи</a:t>
          </a:r>
          <a:endParaRPr lang="ru-RU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E7F7E3-7D7E-4437-BF95-45B3F84F7900}" type="parTrans" cxnId="{D49DEE64-2028-4550-A3CF-BC86709E7F08}">
      <dgm:prSet/>
      <dgm:spPr/>
      <dgm:t>
        <a:bodyPr/>
        <a:lstStyle/>
        <a:p>
          <a:pPr algn="l"/>
          <a:endParaRPr lang="ru-RU" sz="200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631F01-89B7-4EC9-97B2-63B1BB44FB0B}" type="sibTrans" cxnId="{D49DEE64-2028-4550-A3CF-BC86709E7F08}">
      <dgm:prSet/>
      <dgm:spPr/>
      <dgm:t>
        <a:bodyPr/>
        <a:lstStyle/>
        <a:p>
          <a:pPr algn="l"/>
          <a:endParaRPr lang="ru-RU" sz="200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4433D4-04F5-4712-8365-B5E5E9BE98D5}">
      <dgm:prSet custT="1"/>
      <dgm:spPr>
        <a:solidFill>
          <a:srgbClr val="FFCCFF"/>
        </a:solidFill>
      </dgm:spPr>
      <dgm:t>
        <a:bodyPr/>
        <a:lstStyle/>
        <a:p>
          <a:pPr algn="l" rtl="0"/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ежегодная денежная компенсация на приобретение комплекта детской (подростковой) одежды</a:t>
          </a:r>
          <a:endParaRPr lang="ru-RU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B9FC6C-B5A1-4078-941B-94038BD9FC7B}" type="parTrans" cxnId="{4F1D91B0-944A-4FC2-A954-68DBC29C0721}">
      <dgm:prSet/>
      <dgm:spPr/>
      <dgm:t>
        <a:bodyPr/>
        <a:lstStyle/>
        <a:p>
          <a:pPr algn="l"/>
          <a:endParaRPr lang="ru-RU" sz="200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4815A0-0980-4F3D-843C-CF207A89B409}" type="sibTrans" cxnId="{4F1D91B0-944A-4FC2-A954-68DBC29C0721}">
      <dgm:prSet/>
      <dgm:spPr/>
      <dgm:t>
        <a:bodyPr/>
        <a:lstStyle/>
        <a:p>
          <a:pPr algn="l"/>
          <a:endParaRPr lang="ru-RU" sz="200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8DEA82-F04F-4812-A9BF-A6C4F45496CA}">
      <dgm:prSet custT="1"/>
      <dgm:spPr>
        <a:solidFill>
          <a:srgbClr val="99FF99"/>
        </a:solidFill>
      </dgm:spPr>
      <dgm:t>
        <a:bodyPr/>
        <a:lstStyle/>
        <a:p>
          <a:pPr algn="l" rtl="0"/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бесплатное обеспечение лекарствами, предоставляемыми по рецептам врачей, для детей в возрасте до шести лет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63D22F-7D5A-42E5-9FAC-4CDE7C91052E}" type="parTrans" cxnId="{0AF706AD-05AA-4B9D-A652-F8A66BDDCAC2}">
      <dgm:prSet/>
      <dgm:spPr/>
      <dgm:t>
        <a:bodyPr/>
        <a:lstStyle/>
        <a:p>
          <a:pPr algn="l"/>
          <a:endParaRPr lang="ru-RU" sz="200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A83B32-06A9-4AF5-801A-BE64A31C2589}" type="sibTrans" cxnId="{0AF706AD-05AA-4B9D-A652-F8A66BDDCAC2}">
      <dgm:prSet/>
      <dgm:spPr/>
      <dgm:t>
        <a:bodyPr/>
        <a:lstStyle/>
        <a:p>
          <a:pPr algn="l"/>
          <a:endParaRPr lang="ru-RU" sz="200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6AD1D7-1A11-409B-AA38-3198A80DC73E}">
      <dgm:prSet custT="1"/>
      <dgm:spPr/>
      <dgm:t>
        <a:bodyPr/>
        <a:lstStyle/>
        <a:p>
          <a:pPr algn="l" rtl="0"/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льготное </a:t>
          </a:r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питание детям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42E595-B9E5-4BF5-BE07-983FFB57AA36}" type="parTrans" cxnId="{07F0D959-64D9-4285-A3D5-961762C26A5C}">
      <dgm:prSet/>
      <dgm:spPr/>
      <dgm:t>
        <a:bodyPr/>
        <a:lstStyle/>
        <a:p>
          <a:pPr algn="l"/>
          <a:endParaRPr lang="ru-RU" sz="200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DA5EF5-6C7F-4248-AC4E-7DE0F6AB3F52}" type="sibTrans" cxnId="{07F0D959-64D9-4285-A3D5-961762C26A5C}">
      <dgm:prSet/>
      <dgm:spPr/>
      <dgm:t>
        <a:bodyPr/>
        <a:lstStyle/>
        <a:p>
          <a:pPr algn="l"/>
          <a:endParaRPr lang="ru-RU" sz="200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30A1A8-B682-47BE-8ABC-C0E80D6EE079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 rtl="0"/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прием </a:t>
          </a:r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 первоочередном порядке детей в дошкольные образовательные организации;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6BA2E2-550C-4149-A339-E45996BB0BFB}" type="parTrans" cxnId="{D01A6C45-8D6A-4C47-BADC-E8A52FA11133}">
      <dgm:prSet/>
      <dgm:spPr/>
      <dgm:t>
        <a:bodyPr/>
        <a:lstStyle/>
        <a:p>
          <a:pPr algn="l"/>
          <a:endParaRPr lang="ru-RU" sz="200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B4F00B-5053-4694-85FE-5D1442E9AD56}" type="sibTrans" cxnId="{D01A6C45-8D6A-4C47-BADC-E8A52FA11133}">
      <dgm:prSet/>
      <dgm:spPr/>
      <dgm:t>
        <a:bodyPr/>
        <a:lstStyle/>
        <a:p>
          <a:pPr algn="l"/>
          <a:endParaRPr lang="ru-RU" sz="200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8EDFA0-315B-49CC-B356-034587F6B2E5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бесплатный проезд на внутригородском транспорте (кроме такси), а также в автобусах пригородных и внутрирайонных линий для учащихся общеобразовательных организаций</a:t>
          </a:r>
          <a:endParaRPr lang="ru-RU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CE2F57-2AEE-4BFD-A2BA-1F473833F916}" type="parTrans" cxnId="{FC6020D0-7BBF-40CD-820B-9C8C47CB20BC}">
      <dgm:prSet/>
      <dgm:spPr/>
      <dgm:t>
        <a:bodyPr/>
        <a:lstStyle/>
        <a:p>
          <a:pPr algn="l"/>
          <a:endParaRPr lang="ru-RU" sz="200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EF1E19-CFCF-4FD4-94E9-369808358110}" type="sibTrans" cxnId="{FC6020D0-7BBF-40CD-820B-9C8C47CB20BC}">
      <dgm:prSet/>
      <dgm:spPr/>
      <dgm:t>
        <a:bodyPr/>
        <a:lstStyle/>
        <a:p>
          <a:pPr algn="l"/>
          <a:endParaRPr lang="ru-RU" sz="200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D1871E-6E4C-4020-89A9-ABC14726BEB7}" type="pres">
      <dgm:prSet presAssocID="{905973CD-B342-4076-ABF4-B4AFF0A916D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9E8E27-120D-464D-AD76-2730821CAE30}" type="pres">
      <dgm:prSet presAssocID="{BA7303BF-6CD3-4B8C-A398-EDECDB84A57C}" presName="horFlow" presStyleCnt="0"/>
      <dgm:spPr/>
      <dgm:t>
        <a:bodyPr/>
        <a:lstStyle/>
        <a:p>
          <a:endParaRPr lang="ru-RU"/>
        </a:p>
      </dgm:t>
    </dgm:pt>
    <dgm:pt modelId="{C8EB1FB7-9F71-4222-83C3-133C1D98CF2B}" type="pres">
      <dgm:prSet presAssocID="{BA7303BF-6CD3-4B8C-A398-EDECDB84A57C}" presName="bigChev" presStyleLbl="node1" presStyleIdx="0" presStyleCnt="6" custScaleX="761338" custLinFactNeighborX="0" custLinFactNeighborY="1641"/>
      <dgm:spPr/>
      <dgm:t>
        <a:bodyPr/>
        <a:lstStyle/>
        <a:p>
          <a:endParaRPr lang="ru-RU"/>
        </a:p>
      </dgm:t>
    </dgm:pt>
    <dgm:pt modelId="{69A93124-1F64-4B98-9DB7-E2248395AAAD}" type="pres">
      <dgm:prSet presAssocID="{BA7303BF-6CD3-4B8C-A398-EDECDB84A57C}" presName="vSp" presStyleCnt="0"/>
      <dgm:spPr/>
      <dgm:t>
        <a:bodyPr/>
        <a:lstStyle/>
        <a:p>
          <a:endParaRPr lang="ru-RU"/>
        </a:p>
      </dgm:t>
    </dgm:pt>
    <dgm:pt modelId="{A7C17C82-19E8-4DB7-93E1-3658A1419825}" type="pres">
      <dgm:prSet presAssocID="{DB4433D4-04F5-4712-8365-B5E5E9BE98D5}" presName="horFlow" presStyleCnt="0"/>
      <dgm:spPr/>
      <dgm:t>
        <a:bodyPr/>
        <a:lstStyle/>
        <a:p>
          <a:endParaRPr lang="ru-RU"/>
        </a:p>
      </dgm:t>
    </dgm:pt>
    <dgm:pt modelId="{B340623A-DA0C-4669-88B6-808033D06C9C}" type="pres">
      <dgm:prSet presAssocID="{DB4433D4-04F5-4712-8365-B5E5E9BE98D5}" presName="bigChev" presStyleLbl="node1" presStyleIdx="1" presStyleCnt="6" custScaleX="761338"/>
      <dgm:spPr/>
      <dgm:t>
        <a:bodyPr/>
        <a:lstStyle/>
        <a:p>
          <a:endParaRPr lang="ru-RU"/>
        </a:p>
      </dgm:t>
    </dgm:pt>
    <dgm:pt modelId="{C1978091-724C-46C5-BA69-71B16104D28D}" type="pres">
      <dgm:prSet presAssocID="{DB4433D4-04F5-4712-8365-B5E5E9BE98D5}" presName="vSp" presStyleCnt="0"/>
      <dgm:spPr/>
      <dgm:t>
        <a:bodyPr/>
        <a:lstStyle/>
        <a:p>
          <a:endParaRPr lang="ru-RU"/>
        </a:p>
      </dgm:t>
    </dgm:pt>
    <dgm:pt modelId="{BF4032C0-9613-45E0-88D5-5341D766B58E}" type="pres">
      <dgm:prSet presAssocID="{B48DEA82-F04F-4812-A9BF-A6C4F45496CA}" presName="horFlow" presStyleCnt="0"/>
      <dgm:spPr/>
      <dgm:t>
        <a:bodyPr/>
        <a:lstStyle/>
        <a:p>
          <a:endParaRPr lang="ru-RU"/>
        </a:p>
      </dgm:t>
    </dgm:pt>
    <dgm:pt modelId="{510386A1-18FD-4442-BBDB-7D6A097C98E9}" type="pres">
      <dgm:prSet presAssocID="{B48DEA82-F04F-4812-A9BF-A6C4F45496CA}" presName="bigChev" presStyleLbl="node1" presStyleIdx="2" presStyleCnt="6" custScaleX="761338"/>
      <dgm:spPr/>
      <dgm:t>
        <a:bodyPr/>
        <a:lstStyle/>
        <a:p>
          <a:endParaRPr lang="ru-RU"/>
        </a:p>
      </dgm:t>
    </dgm:pt>
    <dgm:pt modelId="{6300CA63-EF7F-42FE-8DC6-9E11313D5B11}" type="pres">
      <dgm:prSet presAssocID="{B48DEA82-F04F-4812-A9BF-A6C4F45496CA}" presName="vSp" presStyleCnt="0"/>
      <dgm:spPr/>
      <dgm:t>
        <a:bodyPr/>
        <a:lstStyle/>
        <a:p>
          <a:endParaRPr lang="ru-RU"/>
        </a:p>
      </dgm:t>
    </dgm:pt>
    <dgm:pt modelId="{2EBD7266-5327-49E4-8C15-B861F628304C}" type="pres">
      <dgm:prSet presAssocID="{826AD1D7-1A11-409B-AA38-3198A80DC73E}" presName="horFlow" presStyleCnt="0"/>
      <dgm:spPr/>
      <dgm:t>
        <a:bodyPr/>
        <a:lstStyle/>
        <a:p>
          <a:endParaRPr lang="ru-RU"/>
        </a:p>
      </dgm:t>
    </dgm:pt>
    <dgm:pt modelId="{BE651864-D93C-48C4-977E-2E8FE261772A}" type="pres">
      <dgm:prSet presAssocID="{826AD1D7-1A11-409B-AA38-3198A80DC73E}" presName="bigChev" presStyleLbl="node1" presStyleIdx="3" presStyleCnt="6" custScaleX="761338" custLinFactNeighborY="1120"/>
      <dgm:spPr/>
      <dgm:t>
        <a:bodyPr/>
        <a:lstStyle/>
        <a:p>
          <a:endParaRPr lang="ru-RU"/>
        </a:p>
      </dgm:t>
    </dgm:pt>
    <dgm:pt modelId="{477278BE-5B1F-4742-9D32-CF76B76009E5}" type="pres">
      <dgm:prSet presAssocID="{826AD1D7-1A11-409B-AA38-3198A80DC73E}" presName="vSp" presStyleCnt="0"/>
      <dgm:spPr/>
      <dgm:t>
        <a:bodyPr/>
        <a:lstStyle/>
        <a:p>
          <a:endParaRPr lang="ru-RU"/>
        </a:p>
      </dgm:t>
    </dgm:pt>
    <dgm:pt modelId="{9A83ADBB-7688-492C-9886-CCDBE19C86C1}" type="pres">
      <dgm:prSet presAssocID="{3630A1A8-B682-47BE-8ABC-C0E80D6EE079}" presName="horFlow" presStyleCnt="0"/>
      <dgm:spPr/>
      <dgm:t>
        <a:bodyPr/>
        <a:lstStyle/>
        <a:p>
          <a:endParaRPr lang="ru-RU"/>
        </a:p>
      </dgm:t>
    </dgm:pt>
    <dgm:pt modelId="{17620F44-1EE3-4A98-965A-24F18450C57C}" type="pres">
      <dgm:prSet presAssocID="{3630A1A8-B682-47BE-8ABC-C0E80D6EE079}" presName="bigChev" presStyleLbl="node1" presStyleIdx="4" presStyleCnt="6" custScaleX="759926"/>
      <dgm:spPr/>
      <dgm:t>
        <a:bodyPr/>
        <a:lstStyle/>
        <a:p>
          <a:endParaRPr lang="ru-RU"/>
        </a:p>
      </dgm:t>
    </dgm:pt>
    <dgm:pt modelId="{204909E9-AFF2-4BD5-B95D-FEEF5B726D51}" type="pres">
      <dgm:prSet presAssocID="{3630A1A8-B682-47BE-8ABC-C0E80D6EE079}" presName="vSp" presStyleCnt="0"/>
      <dgm:spPr/>
      <dgm:t>
        <a:bodyPr/>
        <a:lstStyle/>
        <a:p>
          <a:endParaRPr lang="ru-RU"/>
        </a:p>
      </dgm:t>
    </dgm:pt>
    <dgm:pt modelId="{B7E167E4-086E-4610-8D2D-900B3E528B74}" type="pres">
      <dgm:prSet presAssocID="{498EDFA0-315B-49CC-B356-034587F6B2E5}" presName="horFlow" presStyleCnt="0"/>
      <dgm:spPr/>
      <dgm:t>
        <a:bodyPr/>
        <a:lstStyle/>
        <a:p>
          <a:endParaRPr lang="ru-RU"/>
        </a:p>
      </dgm:t>
    </dgm:pt>
    <dgm:pt modelId="{646AEFB1-7E14-410B-BAD3-4A481023129A}" type="pres">
      <dgm:prSet presAssocID="{498EDFA0-315B-49CC-B356-034587F6B2E5}" presName="bigChev" presStyleLbl="node1" presStyleIdx="5" presStyleCnt="6" custScaleX="758519"/>
      <dgm:spPr/>
      <dgm:t>
        <a:bodyPr/>
        <a:lstStyle/>
        <a:p>
          <a:endParaRPr lang="ru-RU"/>
        </a:p>
      </dgm:t>
    </dgm:pt>
  </dgm:ptLst>
  <dgm:cxnLst>
    <dgm:cxn modelId="{07F0D959-64D9-4285-A3D5-961762C26A5C}" srcId="{905973CD-B342-4076-ABF4-B4AFF0A916DC}" destId="{826AD1D7-1A11-409B-AA38-3198A80DC73E}" srcOrd="3" destOrd="0" parTransId="{3142E595-B9E5-4BF5-BE07-983FFB57AA36}" sibTransId="{E1DA5EF5-6C7F-4248-AC4E-7DE0F6AB3F52}"/>
    <dgm:cxn modelId="{D99EB058-4D37-47B3-9188-F7126D97BDC5}" type="presOf" srcId="{3630A1A8-B682-47BE-8ABC-C0E80D6EE079}" destId="{17620F44-1EE3-4A98-965A-24F18450C57C}" srcOrd="0" destOrd="0" presId="urn:microsoft.com/office/officeart/2005/8/layout/lProcess3"/>
    <dgm:cxn modelId="{485E203C-1927-4425-A662-91C8D66AA001}" type="presOf" srcId="{905973CD-B342-4076-ABF4-B4AFF0A916DC}" destId="{88D1871E-6E4C-4020-89A9-ABC14726BEB7}" srcOrd="0" destOrd="0" presId="urn:microsoft.com/office/officeart/2005/8/layout/lProcess3"/>
    <dgm:cxn modelId="{D01A6C45-8D6A-4C47-BADC-E8A52FA11133}" srcId="{905973CD-B342-4076-ABF4-B4AFF0A916DC}" destId="{3630A1A8-B682-47BE-8ABC-C0E80D6EE079}" srcOrd="4" destOrd="0" parTransId="{9F6BA2E2-550C-4149-A339-E45996BB0BFB}" sibTransId="{AAB4F00B-5053-4694-85FE-5D1442E9AD56}"/>
    <dgm:cxn modelId="{4F1D91B0-944A-4FC2-A954-68DBC29C0721}" srcId="{905973CD-B342-4076-ABF4-B4AFF0A916DC}" destId="{DB4433D4-04F5-4712-8365-B5E5E9BE98D5}" srcOrd="1" destOrd="0" parTransId="{35B9FC6C-B5A1-4078-941B-94038BD9FC7B}" sibTransId="{DA4815A0-0980-4F3D-843C-CF207A89B409}"/>
    <dgm:cxn modelId="{FC6020D0-7BBF-40CD-820B-9C8C47CB20BC}" srcId="{905973CD-B342-4076-ABF4-B4AFF0A916DC}" destId="{498EDFA0-315B-49CC-B356-034587F6B2E5}" srcOrd="5" destOrd="0" parTransId="{38CE2F57-2AEE-4BFD-A2BA-1F473833F916}" sibTransId="{D3EF1E19-CFCF-4FD4-94E9-369808358110}"/>
    <dgm:cxn modelId="{D49DEE64-2028-4550-A3CF-BC86709E7F08}" srcId="{905973CD-B342-4076-ABF4-B4AFF0A916DC}" destId="{BA7303BF-6CD3-4B8C-A398-EDECDB84A57C}" srcOrd="0" destOrd="0" parTransId="{CCE7F7E3-7D7E-4437-BF95-45B3F84F7900}" sibTransId="{93631F01-89B7-4EC9-97B2-63B1BB44FB0B}"/>
    <dgm:cxn modelId="{283392A9-A3FF-4EE0-85F1-8FD249336002}" type="presOf" srcId="{498EDFA0-315B-49CC-B356-034587F6B2E5}" destId="{646AEFB1-7E14-410B-BAD3-4A481023129A}" srcOrd="0" destOrd="0" presId="urn:microsoft.com/office/officeart/2005/8/layout/lProcess3"/>
    <dgm:cxn modelId="{17C3365E-E13A-4A3C-96EE-EC6A518FCF33}" type="presOf" srcId="{B48DEA82-F04F-4812-A9BF-A6C4F45496CA}" destId="{510386A1-18FD-4442-BBDB-7D6A097C98E9}" srcOrd="0" destOrd="0" presId="urn:microsoft.com/office/officeart/2005/8/layout/lProcess3"/>
    <dgm:cxn modelId="{F816A36B-73BB-446C-8A80-09E7B9E6BB21}" type="presOf" srcId="{BA7303BF-6CD3-4B8C-A398-EDECDB84A57C}" destId="{C8EB1FB7-9F71-4222-83C3-133C1D98CF2B}" srcOrd="0" destOrd="0" presId="urn:microsoft.com/office/officeart/2005/8/layout/lProcess3"/>
    <dgm:cxn modelId="{7E39FD20-805D-416C-8600-921CE6668AA3}" type="presOf" srcId="{826AD1D7-1A11-409B-AA38-3198A80DC73E}" destId="{BE651864-D93C-48C4-977E-2E8FE261772A}" srcOrd="0" destOrd="0" presId="urn:microsoft.com/office/officeart/2005/8/layout/lProcess3"/>
    <dgm:cxn modelId="{0AF706AD-05AA-4B9D-A652-F8A66BDDCAC2}" srcId="{905973CD-B342-4076-ABF4-B4AFF0A916DC}" destId="{B48DEA82-F04F-4812-A9BF-A6C4F45496CA}" srcOrd="2" destOrd="0" parTransId="{B963D22F-7D5A-42E5-9FAC-4CDE7C91052E}" sibTransId="{DFA83B32-06A9-4AF5-801A-BE64A31C2589}"/>
    <dgm:cxn modelId="{34010E2F-50DC-45B8-BEE5-1194B86522CC}" type="presOf" srcId="{DB4433D4-04F5-4712-8365-B5E5E9BE98D5}" destId="{B340623A-DA0C-4669-88B6-808033D06C9C}" srcOrd="0" destOrd="0" presId="urn:microsoft.com/office/officeart/2005/8/layout/lProcess3"/>
    <dgm:cxn modelId="{39130B6D-0449-4ADF-B38E-62141177EEC2}" type="presParOf" srcId="{88D1871E-6E4C-4020-89A9-ABC14726BEB7}" destId="{0A9E8E27-120D-464D-AD76-2730821CAE30}" srcOrd="0" destOrd="0" presId="urn:microsoft.com/office/officeart/2005/8/layout/lProcess3"/>
    <dgm:cxn modelId="{36B5E59D-4BE1-4CB4-9691-2E1D4587D0FC}" type="presParOf" srcId="{0A9E8E27-120D-464D-AD76-2730821CAE30}" destId="{C8EB1FB7-9F71-4222-83C3-133C1D98CF2B}" srcOrd="0" destOrd="0" presId="urn:microsoft.com/office/officeart/2005/8/layout/lProcess3"/>
    <dgm:cxn modelId="{6542EEB9-39C0-4BE6-A828-795E8103965D}" type="presParOf" srcId="{88D1871E-6E4C-4020-89A9-ABC14726BEB7}" destId="{69A93124-1F64-4B98-9DB7-E2248395AAAD}" srcOrd="1" destOrd="0" presId="urn:microsoft.com/office/officeart/2005/8/layout/lProcess3"/>
    <dgm:cxn modelId="{0716524D-06A3-412E-8B0B-2AFB7492E6DE}" type="presParOf" srcId="{88D1871E-6E4C-4020-89A9-ABC14726BEB7}" destId="{A7C17C82-19E8-4DB7-93E1-3658A1419825}" srcOrd="2" destOrd="0" presId="urn:microsoft.com/office/officeart/2005/8/layout/lProcess3"/>
    <dgm:cxn modelId="{D1FECD4F-2095-4EF5-A441-CD7B828F8464}" type="presParOf" srcId="{A7C17C82-19E8-4DB7-93E1-3658A1419825}" destId="{B340623A-DA0C-4669-88B6-808033D06C9C}" srcOrd="0" destOrd="0" presId="urn:microsoft.com/office/officeart/2005/8/layout/lProcess3"/>
    <dgm:cxn modelId="{2F8E631F-7E8D-4945-94FD-D45F412B413F}" type="presParOf" srcId="{88D1871E-6E4C-4020-89A9-ABC14726BEB7}" destId="{C1978091-724C-46C5-BA69-71B16104D28D}" srcOrd="3" destOrd="0" presId="urn:microsoft.com/office/officeart/2005/8/layout/lProcess3"/>
    <dgm:cxn modelId="{2F11DC36-0719-4551-B184-C0895EBA3F4B}" type="presParOf" srcId="{88D1871E-6E4C-4020-89A9-ABC14726BEB7}" destId="{BF4032C0-9613-45E0-88D5-5341D766B58E}" srcOrd="4" destOrd="0" presId="urn:microsoft.com/office/officeart/2005/8/layout/lProcess3"/>
    <dgm:cxn modelId="{B8774252-6993-4B0D-81A1-EAD379CD5305}" type="presParOf" srcId="{BF4032C0-9613-45E0-88D5-5341D766B58E}" destId="{510386A1-18FD-4442-BBDB-7D6A097C98E9}" srcOrd="0" destOrd="0" presId="urn:microsoft.com/office/officeart/2005/8/layout/lProcess3"/>
    <dgm:cxn modelId="{50170D44-7A45-4C5C-94DD-29998330665F}" type="presParOf" srcId="{88D1871E-6E4C-4020-89A9-ABC14726BEB7}" destId="{6300CA63-EF7F-42FE-8DC6-9E11313D5B11}" srcOrd="5" destOrd="0" presId="urn:microsoft.com/office/officeart/2005/8/layout/lProcess3"/>
    <dgm:cxn modelId="{0A86FBC1-FD19-4649-8070-1535918F3722}" type="presParOf" srcId="{88D1871E-6E4C-4020-89A9-ABC14726BEB7}" destId="{2EBD7266-5327-49E4-8C15-B861F628304C}" srcOrd="6" destOrd="0" presId="urn:microsoft.com/office/officeart/2005/8/layout/lProcess3"/>
    <dgm:cxn modelId="{B05BEEED-0BFA-4F01-AF75-0C5B5E641D51}" type="presParOf" srcId="{2EBD7266-5327-49E4-8C15-B861F628304C}" destId="{BE651864-D93C-48C4-977E-2E8FE261772A}" srcOrd="0" destOrd="0" presId="urn:microsoft.com/office/officeart/2005/8/layout/lProcess3"/>
    <dgm:cxn modelId="{D52972F9-D628-428C-9151-80414C02E82B}" type="presParOf" srcId="{88D1871E-6E4C-4020-89A9-ABC14726BEB7}" destId="{477278BE-5B1F-4742-9D32-CF76B76009E5}" srcOrd="7" destOrd="0" presId="urn:microsoft.com/office/officeart/2005/8/layout/lProcess3"/>
    <dgm:cxn modelId="{3E1975BD-3030-44D4-9FEF-05043D9399BD}" type="presParOf" srcId="{88D1871E-6E4C-4020-89A9-ABC14726BEB7}" destId="{9A83ADBB-7688-492C-9886-CCDBE19C86C1}" srcOrd="8" destOrd="0" presId="urn:microsoft.com/office/officeart/2005/8/layout/lProcess3"/>
    <dgm:cxn modelId="{B5B1DB22-2383-4860-A08E-F8F7BFFACC42}" type="presParOf" srcId="{9A83ADBB-7688-492C-9886-CCDBE19C86C1}" destId="{17620F44-1EE3-4A98-965A-24F18450C57C}" srcOrd="0" destOrd="0" presId="urn:microsoft.com/office/officeart/2005/8/layout/lProcess3"/>
    <dgm:cxn modelId="{20CBEB9A-CF99-4069-8CBF-CABB17EAACEB}" type="presParOf" srcId="{88D1871E-6E4C-4020-89A9-ABC14726BEB7}" destId="{204909E9-AFF2-4BD5-B95D-FEEF5B726D51}" srcOrd="9" destOrd="0" presId="urn:microsoft.com/office/officeart/2005/8/layout/lProcess3"/>
    <dgm:cxn modelId="{43AB86D4-C982-4661-81F9-1152715E1EFD}" type="presParOf" srcId="{88D1871E-6E4C-4020-89A9-ABC14726BEB7}" destId="{B7E167E4-086E-4610-8D2D-900B3E528B74}" srcOrd="10" destOrd="0" presId="urn:microsoft.com/office/officeart/2005/8/layout/lProcess3"/>
    <dgm:cxn modelId="{1B601229-6ED9-4B98-9BE8-C58D3E8A7C13}" type="presParOf" srcId="{B7E167E4-086E-4610-8D2D-900B3E528B74}" destId="{646AEFB1-7E14-410B-BAD3-4A481023129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F4BD88-EBEA-46DE-B0E9-C961B294AF01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2E9C8BE-4CD5-459E-AB15-064125A3FAEB}">
      <dgm:prSet phldrT="[Текст]" custT="1"/>
      <dgm:spPr>
        <a:solidFill>
          <a:srgbClr val="66FFFF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Основные задачи и направления реализации концепции </a:t>
          </a:r>
          <a:endParaRPr lang="ru-RU" sz="2000" b="1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14B64A-221E-442E-A0B5-1E05E0B95E3D}" type="parTrans" cxnId="{86390D4F-08C1-4E53-9F19-C2B989816D3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484071A-A694-4D00-AAC3-ABA3299A12BA}" type="sibTrans" cxnId="{86390D4F-08C1-4E53-9F19-C2B989816D3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0DF7854-070C-493A-9DD7-50DEC563E6DB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охраны здоровья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56778F-293A-4639-93CF-111212CB0E69}" type="parTrans" cxnId="{29157CFD-F9ED-40AE-A554-DD694D62865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163B602-63A6-4F75-9ACD-2D7259B97E80}" type="sibTrans" cxnId="{29157CFD-F9ED-40AE-A554-DD694D62865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EFB4EF5-7ED9-4743-970F-CD1182C56A0A}">
      <dgm:prSet phldrT="[Текст]" custT="1"/>
      <dgm:spPr>
        <a:solidFill>
          <a:srgbClr val="99FFCC"/>
        </a:solidFill>
      </dgm:spPr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доступности и качества социальных услуг, мер социальной поддержки, отвечающих потребностям и укрепляющих ресурсы семей разного типа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E3BD49-7615-4533-832C-B9B8CE7B1AFC}" type="parTrans" cxnId="{CE32254E-6212-4BC4-A010-6D7B74F50A6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FEB82B6-C9B2-4B7A-80DF-79328F6B465D}" type="sibTrans" cxnId="{CE32254E-6212-4BC4-A010-6D7B74F50A6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E371B48-328C-487F-912C-ABF64EF881E6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Улучшение жилищных условий семей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D84BD2-7B40-431B-94EA-62E1B2B947CD}" type="parTrans" cxnId="{BF7938C2-121C-4D90-AD6E-6817969A557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383E692-E9F0-4543-A5EB-544D72A4FF89}" type="sibTrans" cxnId="{BF7938C2-121C-4D90-AD6E-6817969A557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5F39E41-D9DF-451B-8DAF-60BEE09A86A9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ценности семейного образа жизни,  сохранения духовно-нравственных традиций в семейных отношениях и семейного воспитания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026D14-3C2A-448A-AC71-694FCB5A564B}" type="parTrans" cxnId="{5476213C-0086-4036-A430-DC139BC073B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5FA4EA9-2EB1-4D0E-977D-33838846E272}" type="sibTrans" cxnId="{5476213C-0086-4036-A430-DC139BC073B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AF66CBA-A63B-4100-9340-7C6DD6DABCC0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материальной стабильности, улучшение финансового благополучия семьи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535C37-8A92-4074-9011-771947BAE190}" type="parTrans" cxnId="{D2DD91C5-1BF4-43AB-BD05-71C4418E09B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CD723BD-C488-4E5A-9477-670167C61433}" type="sibTrans" cxnId="{D2DD91C5-1BF4-43AB-BD05-71C4418E09B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1BEC922-625C-42A4-ABE4-9487A01E895A}" type="pres">
      <dgm:prSet presAssocID="{A1F4BD88-EBEA-46DE-B0E9-C961B294AF0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E1F24B-80B9-452F-9E43-776239C96DF8}" type="pres">
      <dgm:prSet presAssocID="{92E9C8BE-4CD5-459E-AB15-064125A3FAEB}" presName="root1" presStyleCnt="0"/>
      <dgm:spPr/>
    </dgm:pt>
    <dgm:pt modelId="{72E5E373-341E-465C-8F99-46C6D2ECBE09}" type="pres">
      <dgm:prSet presAssocID="{92E9C8BE-4CD5-459E-AB15-064125A3FAEB}" presName="LevelOneTextNode" presStyleLbl="node0" presStyleIdx="0" presStyleCnt="1" custLinFactNeighborX="-80972" custLinFactNeighborY="-193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89B677-5EC2-4BBF-86FF-2D45EE436B2C}" type="pres">
      <dgm:prSet presAssocID="{92E9C8BE-4CD5-459E-AB15-064125A3FAEB}" presName="level2hierChild" presStyleCnt="0"/>
      <dgm:spPr/>
    </dgm:pt>
    <dgm:pt modelId="{3289653B-49A6-4A8B-8511-ECA16AB7300F}" type="pres">
      <dgm:prSet presAssocID="{7456778F-293A-4639-93CF-111212CB0E69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26D4F5F0-1759-4C16-91DC-6886D4443F66}" type="pres">
      <dgm:prSet presAssocID="{7456778F-293A-4639-93CF-111212CB0E69}" presName="connTx" presStyleLbl="parChTrans1D2" presStyleIdx="0" presStyleCnt="5"/>
      <dgm:spPr/>
      <dgm:t>
        <a:bodyPr/>
        <a:lstStyle/>
        <a:p>
          <a:endParaRPr lang="ru-RU"/>
        </a:p>
      </dgm:t>
    </dgm:pt>
    <dgm:pt modelId="{37DE22BE-6B39-4B27-81C5-4B658EBEBD61}" type="pres">
      <dgm:prSet presAssocID="{10DF7854-070C-493A-9DD7-50DEC563E6DB}" presName="root2" presStyleCnt="0"/>
      <dgm:spPr/>
    </dgm:pt>
    <dgm:pt modelId="{02BC4028-65C4-4F6B-B6BC-50FFE130A44B}" type="pres">
      <dgm:prSet presAssocID="{10DF7854-070C-493A-9DD7-50DEC563E6DB}" presName="LevelTwoTextNode" presStyleLbl="node2" presStyleIdx="0" presStyleCnt="5" custScaleX="280167" custScaleY="32651" custLinFactNeighborX="-2587" custLinFactNeighborY="628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5473BB-CF23-435C-B5FC-AE9A2CE644D9}" type="pres">
      <dgm:prSet presAssocID="{10DF7854-070C-493A-9DD7-50DEC563E6DB}" presName="level3hierChild" presStyleCnt="0"/>
      <dgm:spPr/>
    </dgm:pt>
    <dgm:pt modelId="{7B401E1A-81DF-4257-83CF-F971AF0C88DA}" type="pres">
      <dgm:prSet presAssocID="{86E3BD49-7615-4533-832C-B9B8CE7B1AFC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82BB9527-C16F-4692-84D4-7F643EC068CE}" type="pres">
      <dgm:prSet presAssocID="{86E3BD49-7615-4533-832C-B9B8CE7B1AFC}" presName="connTx" presStyleLbl="parChTrans1D2" presStyleIdx="1" presStyleCnt="5"/>
      <dgm:spPr/>
      <dgm:t>
        <a:bodyPr/>
        <a:lstStyle/>
        <a:p>
          <a:endParaRPr lang="ru-RU"/>
        </a:p>
      </dgm:t>
    </dgm:pt>
    <dgm:pt modelId="{1624F2CB-0D45-4D95-AB05-C37AE3CE1825}" type="pres">
      <dgm:prSet presAssocID="{8EFB4EF5-7ED9-4743-970F-CD1182C56A0A}" presName="root2" presStyleCnt="0"/>
      <dgm:spPr/>
    </dgm:pt>
    <dgm:pt modelId="{D848E24A-08DC-4B26-A804-2938A0347C64}" type="pres">
      <dgm:prSet presAssocID="{8EFB4EF5-7ED9-4743-970F-CD1182C56A0A}" presName="LevelTwoTextNode" presStyleLbl="node2" presStyleIdx="1" presStyleCnt="5" custScaleX="284220" custScaleY="68514" custLinFactY="71215" custLinFactNeighborX="3467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718B1A-F326-4240-A79C-93FE1D01D524}" type="pres">
      <dgm:prSet presAssocID="{8EFB4EF5-7ED9-4743-970F-CD1182C56A0A}" presName="level3hierChild" presStyleCnt="0"/>
      <dgm:spPr/>
    </dgm:pt>
    <dgm:pt modelId="{848A7895-8A01-4764-AE18-99AE0023D7EF}" type="pres">
      <dgm:prSet presAssocID="{FFD84BD2-7B40-431B-94EA-62E1B2B947CD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37B0A174-CBDE-481B-8945-D6E979AD5B3F}" type="pres">
      <dgm:prSet presAssocID="{FFD84BD2-7B40-431B-94EA-62E1B2B947CD}" presName="connTx" presStyleLbl="parChTrans1D2" presStyleIdx="2" presStyleCnt="5"/>
      <dgm:spPr/>
      <dgm:t>
        <a:bodyPr/>
        <a:lstStyle/>
        <a:p>
          <a:endParaRPr lang="ru-RU"/>
        </a:p>
      </dgm:t>
    </dgm:pt>
    <dgm:pt modelId="{7FAFC0AF-9797-4957-BABF-73E55FB9144D}" type="pres">
      <dgm:prSet presAssocID="{5E371B48-328C-487F-912C-ABF64EF881E6}" presName="root2" presStyleCnt="0"/>
      <dgm:spPr/>
    </dgm:pt>
    <dgm:pt modelId="{9AB3FFA1-CE31-47BA-8B1B-B129AAAF373D}" type="pres">
      <dgm:prSet presAssocID="{5E371B48-328C-487F-912C-ABF64EF881E6}" presName="LevelTwoTextNode" presStyleLbl="node2" presStyleIdx="2" presStyleCnt="5" custScaleX="278540" custScaleY="30770" custLinFactNeighborX="-960" custLinFactNeighborY="-142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E4BD7F-0C0D-4BFD-8F24-7F21789B09B9}" type="pres">
      <dgm:prSet presAssocID="{5E371B48-328C-487F-912C-ABF64EF881E6}" presName="level3hierChild" presStyleCnt="0"/>
      <dgm:spPr/>
    </dgm:pt>
    <dgm:pt modelId="{868BABCA-F020-4553-8B86-BBDBEC60989F}" type="pres">
      <dgm:prSet presAssocID="{A4026D14-3C2A-448A-AC71-694FCB5A564B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443F4534-C56B-4B3A-A9FE-9EE80B73B648}" type="pres">
      <dgm:prSet presAssocID="{A4026D14-3C2A-448A-AC71-694FCB5A564B}" presName="connTx" presStyleLbl="parChTrans1D2" presStyleIdx="3" presStyleCnt="5"/>
      <dgm:spPr/>
      <dgm:t>
        <a:bodyPr/>
        <a:lstStyle/>
        <a:p>
          <a:endParaRPr lang="ru-RU"/>
        </a:p>
      </dgm:t>
    </dgm:pt>
    <dgm:pt modelId="{FCB30E03-C4ED-484C-B5F4-F890EF7EC074}" type="pres">
      <dgm:prSet presAssocID="{05F39E41-D9DF-451B-8DAF-60BEE09A86A9}" presName="root2" presStyleCnt="0"/>
      <dgm:spPr/>
    </dgm:pt>
    <dgm:pt modelId="{A5C66F1A-9D4E-4EF8-B31B-36707E65ED54}" type="pres">
      <dgm:prSet presAssocID="{05F39E41-D9DF-451B-8DAF-60BEE09A86A9}" presName="LevelTwoTextNode" presStyleLbl="node2" presStyleIdx="3" presStyleCnt="5" custScaleX="282106" custScaleY="65610" custLinFactY="-96463" custLinFactNeighborX="-214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674FF5-FA34-4ABE-8BC1-84EB47F1077D}" type="pres">
      <dgm:prSet presAssocID="{05F39E41-D9DF-451B-8DAF-60BEE09A86A9}" presName="level3hierChild" presStyleCnt="0"/>
      <dgm:spPr/>
    </dgm:pt>
    <dgm:pt modelId="{CEF4BF88-824C-47DD-B47F-3A992B69E66D}" type="pres">
      <dgm:prSet presAssocID="{85535C37-8A92-4074-9011-771947BAE190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83B57BBF-733F-4878-B01D-380D2525CE77}" type="pres">
      <dgm:prSet presAssocID="{85535C37-8A92-4074-9011-771947BAE190}" presName="connTx" presStyleLbl="parChTrans1D2" presStyleIdx="4" presStyleCnt="5"/>
      <dgm:spPr/>
      <dgm:t>
        <a:bodyPr/>
        <a:lstStyle/>
        <a:p>
          <a:endParaRPr lang="ru-RU"/>
        </a:p>
      </dgm:t>
    </dgm:pt>
    <dgm:pt modelId="{0EF2580D-648D-4CED-8D9F-B7BFC50DD051}" type="pres">
      <dgm:prSet presAssocID="{FAF66CBA-A63B-4100-9340-7C6DD6DABCC0}" presName="root2" presStyleCnt="0"/>
      <dgm:spPr/>
    </dgm:pt>
    <dgm:pt modelId="{4EED8951-916A-421B-914D-D8890D435DC9}" type="pres">
      <dgm:prSet presAssocID="{FAF66CBA-A63B-4100-9340-7C6DD6DABCC0}" presName="LevelTwoTextNode" presStyleLbl="node2" presStyleIdx="4" presStyleCnt="5" custScaleX="279162" custScaleY="48795" custLinFactNeighborX="-1582" custLinFactNeighborY="-98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979F78-61B1-4AB6-9404-FDD2C401A99F}" type="pres">
      <dgm:prSet presAssocID="{FAF66CBA-A63B-4100-9340-7C6DD6DABCC0}" presName="level3hierChild" presStyleCnt="0"/>
      <dgm:spPr/>
    </dgm:pt>
  </dgm:ptLst>
  <dgm:cxnLst>
    <dgm:cxn modelId="{BF7938C2-121C-4D90-AD6E-6817969A557D}" srcId="{92E9C8BE-4CD5-459E-AB15-064125A3FAEB}" destId="{5E371B48-328C-487F-912C-ABF64EF881E6}" srcOrd="2" destOrd="0" parTransId="{FFD84BD2-7B40-431B-94EA-62E1B2B947CD}" sibTransId="{C383E692-E9F0-4543-A5EB-544D72A4FF89}"/>
    <dgm:cxn modelId="{12006E8A-DB67-4FAE-928C-504666F6CB48}" type="presOf" srcId="{FFD84BD2-7B40-431B-94EA-62E1B2B947CD}" destId="{848A7895-8A01-4764-AE18-99AE0023D7EF}" srcOrd="0" destOrd="0" presId="urn:microsoft.com/office/officeart/2005/8/layout/hierarchy2"/>
    <dgm:cxn modelId="{5476213C-0086-4036-A430-DC139BC073BA}" srcId="{92E9C8BE-4CD5-459E-AB15-064125A3FAEB}" destId="{05F39E41-D9DF-451B-8DAF-60BEE09A86A9}" srcOrd="3" destOrd="0" parTransId="{A4026D14-3C2A-448A-AC71-694FCB5A564B}" sibTransId="{85FA4EA9-2EB1-4D0E-977D-33838846E272}"/>
    <dgm:cxn modelId="{D2DD91C5-1BF4-43AB-BD05-71C4418E09BD}" srcId="{92E9C8BE-4CD5-459E-AB15-064125A3FAEB}" destId="{FAF66CBA-A63B-4100-9340-7C6DD6DABCC0}" srcOrd="4" destOrd="0" parTransId="{85535C37-8A92-4074-9011-771947BAE190}" sibTransId="{CCD723BD-C488-4E5A-9477-670167C61433}"/>
    <dgm:cxn modelId="{2660080D-1689-4000-A18D-87EBB40364E1}" type="presOf" srcId="{05F39E41-D9DF-451B-8DAF-60BEE09A86A9}" destId="{A5C66F1A-9D4E-4EF8-B31B-36707E65ED54}" srcOrd="0" destOrd="0" presId="urn:microsoft.com/office/officeart/2005/8/layout/hierarchy2"/>
    <dgm:cxn modelId="{FB8CDE6E-915B-4614-A953-74AC311CAB81}" type="presOf" srcId="{85535C37-8A92-4074-9011-771947BAE190}" destId="{CEF4BF88-824C-47DD-B47F-3A992B69E66D}" srcOrd="0" destOrd="0" presId="urn:microsoft.com/office/officeart/2005/8/layout/hierarchy2"/>
    <dgm:cxn modelId="{7EE5F695-708E-4A38-9C96-C4176A5E7353}" type="presOf" srcId="{92E9C8BE-4CD5-459E-AB15-064125A3FAEB}" destId="{72E5E373-341E-465C-8F99-46C6D2ECBE09}" srcOrd="0" destOrd="0" presId="urn:microsoft.com/office/officeart/2005/8/layout/hierarchy2"/>
    <dgm:cxn modelId="{29405492-D7D3-46E5-A4CF-32892DD20C1D}" type="presOf" srcId="{7456778F-293A-4639-93CF-111212CB0E69}" destId="{26D4F5F0-1759-4C16-91DC-6886D4443F66}" srcOrd="1" destOrd="0" presId="urn:microsoft.com/office/officeart/2005/8/layout/hierarchy2"/>
    <dgm:cxn modelId="{27AA37F6-EFC4-4426-A512-A9E520D9D06D}" type="presOf" srcId="{85535C37-8A92-4074-9011-771947BAE190}" destId="{83B57BBF-733F-4878-B01D-380D2525CE77}" srcOrd="1" destOrd="0" presId="urn:microsoft.com/office/officeart/2005/8/layout/hierarchy2"/>
    <dgm:cxn modelId="{AAAB5442-4E31-458A-8CAA-760E4112D5E8}" type="presOf" srcId="{86E3BD49-7615-4533-832C-B9B8CE7B1AFC}" destId="{7B401E1A-81DF-4257-83CF-F971AF0C88DA}" srcOrd="0" destOrd="0" presId="urn:microsoft.com/office/officeart/2005/8/layout/hierarchy2"/>
    <dgm:cxn modelId="{5CF6D73E-F11D-4AB3-9BEE-9BC13111D12B}" type="presOf" srcId="{A4026D14-3C2A-448A-AC71-694FCB5A564B}" destId="{868BABCA-F020-4553-8B86-BBDBEC60989F}" srcOrd="0" destOrd="0" presId="urn:microsoft.com/office/officeart/2005/8/layout/hierarchy2"/>
    <dgm:cxn modelId="{4A7A402D-A5C8-4FB5-9DBA-E27C88A81734}" type="presOf" srcId="{A1F4BD88-EBEA-46DE-B0E9-C961B294AF01}" destId="{91BEC922-625C-42A4-ABE4-9487A01E895A}" srcOrd="0" destOrd="0" presId="urn:microsoft.com/office/officeart/2005/8/layout/hierarchy2"/>
    <dgm:cxn modelId="{F56E1108-0592-494F-9361-E2C7372492EF}" type="presOf" srcId="{7456778F-293A-4639-93CF-111212CB0E69}" destId="{3289653B-49A6-4A8B-8511-ECA16AB7300F}" srcOrd="0" destOrd="0" presId="urn:microsoft.com/office/officeart/2005/8/layout/hierarchy2"/>
    <dgm:cxn modelId="{6C4E1DFD-C79E-4928-B2FE-74948D9C8383}" type="presOf" srcId="{10DF7854-070C-493A-9DD7-50DEC563E6DB}" destId="{02BC4028-65C4-4F6B-B6BC-50FFE130A44B}" srcOrd="0" destOrd="0" presId="urn:microsoft.com/office/officeart/2005/8/layout/hierarchy2"/>
    <dgm:cxn modelId="{A56C0E4C-9DFF-47D5-AD96-FB4B4B7A055E}" type="presOf" srcId="{86E3BD49-7615-4533-832C-B9B8CE7B1AFC}" destId="{82BB9527-C16F-4692-84D4-7F643EC068CE}" srcOrd="1" destOrd="0" presId="urn:microsoft.com/office/officeart/2005/8/layout/hierarchy2"/>
    <dgm:cxn modelId="{3EEE3CD2-32FA-451E-8EBF-F91663A0473E}" type="presOf" srcId="{A4026D14-3C2A-448A-AC71-694FCB5A564B}" destId="{443F4534-C56B-4B3A-A9FE-9EE80B73B648}" srcOrd="1" destOrd="0" presId="urn:microsoft.com/office/officeart/2005/8/layout/hierarchy2"/>
    <dgm:cxn modelId="{29157CFD-F9ED-40AE-A554-DD694D62865F}" srcId="{92E9C8BE-4CD5-459E-AB15-064125A3FAEB}" destId="{10DF7854-070C-493A-9DD7-50DEC563E6DB}" srcOrd="0" destOrd="0" parTransId="{7456778F-293A-4639-93CF-111212CB0E69}" sibTransId="{4163B602-63A6-4F75-9ACD-2D7259B97E80}"/>
    <dgm:cxn modelId="{E7FA833D-B876-469F-8776-C990384486E8}" type="presOf" srcId="{5E371B48-328C-487F-912C-ABF64EF881E6}" destId="{9AB3FFA1-CE31-47BA-8B1B-B129AAAF373D}" srcOrd="0" destOrd="0" presId="urn:microsoft.com/office/officeart/2005/8/layout/hierarchy2"/>
    <dgm:cxn modelId="{BDB45DBA-1F06-4531-A4FF-DDDBE8FE6BD7}" type="presOf" srcId="{FFD84BD2-7B40-431B-94EA-62E1B2B947CD}" destId="{37B0A174-CBDE-481B-8945-D6E979AD5B3F}" srcOrd="1" destOrd="0" presId="urn:microsoft.com/office/officeart/2005/8/layout/hierarchy2"/>
    <dgm:cxn modelId="{131F1EB7-6183-4A0C-8566-020973FA2CBB}" type="presOf" srcId="{8EFB4EF5-7ED9-4743-970F-CD1182C56A0A}" destId="{D848E24A-08DC-4B26-A804-2938A0347C64}" srcOrd="0" destOrd="0" presId="urn:microsoft.com/office/officeart/2005/8/layout/hierarchy2"/>
    <dgm:cxn modelId="{86390D4F-08C1-4E53-9F19-C2B989816D3B}" srcId="{A1F4BD88-EBEA-46DE-B0E9-C961B294AF01}" destId="{92E9C8BE-4CD5-459E-AB15-064125A3FAEB}" srcOrd="0" destOrd="0" parTransId="{FF14B64A-221E-442E-A0B5-1E05E0B95E3D}" sibTransId="{4484071A-A694-4D00-AAC3-ABA3299A12BA}"/>
    <dgm:cxn modelId="{CE32254E-6212-4BC4-A010-6D7B74F50A6E}" srcId="{92E9C8BE-4CD5-459E-AB15-064125A3FAEB}" destId="{8EFB4EF5-7ED9-4743-970F-CD1182C56A0A}" srcOrd="1" destOrd="0" parTransId="{86E3BD49-7615-4533-832C-B9B8CE7B1AFC}" sibTransId="{5FEB82B6-C9B2-4B7A-80DF-79328F6B465D}"/>
    <dgm:cxn modelId="{AAA044C7-2449-4D91-AD90-198DB5136522}" type="presOf" srcId="{FAF66CBA-A63B-4100-9340-7C6DD6DABCC0}" destId="{4EED8951-916A-421B-914D-D8890D435DC9}" srcOrd="0" destOrd="0" presId="urn:microsoft.com/office/officeart/2005/8/layout/hierarchy2"/>
    <dgm:cxn modelId="{DE3BA8E2-D8BD-43DE-9764-4BE22BBAE097}" type="presParOf" srcId="{91BEC922-625C-42A4-ABE4-9487A01E895A}" destId="{BDE1F24B-80B9-452F-9E43-776239C96DF8}" srcOrd="0" destOrd="0" presId="urn:microsoft.com/office/officeart/2005/8/layout/hierarchy2"/>
    <dgm:cxn modelId="{E352FC4E-8975-4DBD-B99B-B36B730E6F9E}" type="presParOf" srcId="{BDE1F24B-80B9-452F-9E43-776239C96DF8}" destId="{72E5E373-341E-465C-8F99-46C6D2ECBE09}" srcOrd="0" destOrd="0" presId="urn:microsoft.com/office/officeart/2005/8/layout/hierarchy2"/>
    <dgm:cxn modelId="{AC95B548-AC79-49C9-9413-03B1344A303A}" type="presParOf" srcId="{BDE1F24B-80B9-452F-9E43-776239C96DF8}" destId="{2C89B677-5EC2-4BBF-86FF-2D45EE436B2C}" srcOrd="1" destOrd="0" presId="urn:microsoft.com/office/officeart/2005/8/layout/hierarchy2"/>
    <dgm:cxn modelId="{30FA7B97-4E6A-46B5-B9CA-FEC224B1B28C}" type="presParOf" srcId="{2C89B677-5EC2-4BBF-86FF-2D45EE436B2C}" destId="{3289653B-49A6-4A8B-8511-ECA16AB7300F}" srcOrd="0" destOrd="0" presId="urn:microsoft.com/office/officeart/2005/8/layout/hierarchy2"/>
    <dgm:cxn modelId="{38A500D0-B8D5-4331-9E4E-D56BF8D65083}" type="presParOf" srcId="{3289653B-49A6-4A8B-8511-ECA16AB7300F}" destId="{26D4F5F0-1759-4C16-91DC-6886D4443F66}" srcOrd="0" destOrd="0" presId="urn:microsoft.com/office/officeart/2005/8/layout/hierarchy2"/>
    <dgm:cxn modelId="{5DFC6AA9-520A-44F9-BA5F-88A830213242}" type="presParOf" srcId="{2C89B677-5EC2-4BBF-86FF-2D45EE436B2C}" destId="{37DE22BE-6B39-4B27-81C5-4B658EBEBD61}" srcOrd="1" destOrd="0" presId="urn:microsoft.com/office/officeart/2005/8/layout/hierarchy2"/>
    <dgm:cxn modelId="{0D1D8891-4B4A-4A79-A2BF-43DB5E9BE99F}" type="presParOf" srcId="{37DE22BE-6B39-4B27-81C5-4B658EBEBD61}" destId="{02BC4028-65C4-4F6B-B6BC-50FFE130A44B}" srcOrd="0" destOrd="0" presId="urn:microsoft.com/office/officeart/2005/8/layout/hierarchy2"/>
    <dgm:cxn modelId="{D297FB7C-C55B-4EB1-812E-7B3C56D5CBA3}" type="presParOf" srcId="{37DE22BE-6B39-4B27-81C5-4B658EBEBD61}" destId="{F25473BB-CF23-435C-B5FC-AE9A2CE644D9}" srcOrd="1" destOrd="0" presId="urn:microsoft.com/office/officeart/2005/8/layout/hierarchy2"/>
    <dgm:cxn modelId="{A190191A-2497-419D-BF33-8C16EAECED74}" type="presParOf" srcId="{2C89B677-5EC2-4BBF-86FF-2D45EE436B2C}" destId="{7B401E1A-81DF-4257-83CF-F971AF0C88DA}" srcOrd="2" destOrd="0" presId="urn:microsoft.com/office/officeart/2005/8/layout/hierarchy2"/>
    <dgm:cxn modelId="{6291483C-09F9-4F99-AAB8-5A127482E473}" type="presParOf" srcId="{7B401E1A-81DF-4257-83CF-F971AF0C88DA}" destId="{82BB9527-C16F-4692-84D4-7F643EC068CE}" srcOrd="0" destOrd="0" presId="urn:microsoft.com/office/officeart/2005/8/layout/hierarchy2"/>
    <dgm:cxn modelId="{E62DA9F9-F914-4A1A-B551-E72D5F9E19FC}" type="presParOf" srcId="{2C89B677-5EC2-4BBF-86FF-2D45EE436B2C}" destId="{1624F2CB-0D45-4D95-AB05-C37AE3CE1825}" srcOrd="3" destOrd="0" presId="urn:microsoft.com/office/officeart/2005/8/layout/hierarchy2"/>
    <dgm:cxn modelId="{2CAC4457-7DE2-4275-B9DF-2E920D2184A4}" type="presParOf" srcId="{1624F2CB-0D45-4D95-AB05-C37AE3CE1825}" destId="{D848E24A-08DC-4B26-A804-2938A0347C64}" srcOrd="0" destOrd="0" presId="urn:microsoft.com/office/officeart/2005/8/layout/hierarchy2"/>
    <dgm:cxn modelId="{CBBBE1C9-06FF-4238-8D23-1D44E827EBAB}" type="presParOf" srcId="{1624F2CB-0D45-4D95-AB05-C37AE3CE1825}" destId="{63718B1A-F326-4240-A79C-93FE1D01D524}" srcOrd="1" destOrd="0" presId="urn:microsoft.com/office/officeart/2005/8/layout/hierarchy2"/>
    <dgm:cxn modelId="{8B824F78-679F-4876-A55D-6329781BF550}" type="presParOf" srcId="{2C89B677-5EC2-4BBF-86FF-2D45EE436B2C}" destId="{848A7895-8A01-4764-AE18-99AE0023D7EF}" srcOrd="4" destOrd="0" presId="urn:microsoft.com/office/officeart/2005/8/layout/hierarchy2"/>
    <dgm:cxn modelId="{9B7047A3-1F12-4F63-94F2-118AFA736016}" type="presParOf" srcId="{848A7895-8A01-4764-AE18-99AE0023D7EF}" destId="{37B0A174-CBDE-481B-8945-D6E979AD5B3F}" srcOrd="0" destOrd="0" presId="urn:microsoft.com/office/officeart/2005/8/layout/hierarchy2"/>
    <dgm:cxn modelId="{91B14635-F316-4E50-B0C9-C22DA7AE2393}" type="presParOf" srcId="{2C89B677-5EC2-4BBF-86FF-2D45EE436B2C}" destId="{7FAFC0AF-9797-4957-BABF-73E55FB9144D}" srcOrd="5" destOrd="0" presId="urn:microsoft.com/office/officeart/2005/8/layout/hierarchy2"/>
    <dgm:cxn modelId="{19BACA7D-ADE5-47B1-AF6A-9BA61C918A05}" type="presParOf" srcId="{7FAFC0AF-9797-4957-BABF-73E55FB9144D}" destId="{9AB3FFA1-CE31-47BA-8B1B-B129AAAF373D}" srcOrd="0" destOrd="0" presId="urn:microsoft.com/office/officeart/2005/8/layout/hierarchy2"/>
    <dgm:cxn modelId="{50658729-B7AC-464B-B58F-0F4B7CB9E6DE}" type="presParOf" srcId="{7FAFC0AF-9797-4957-BABF-73E55FB9144D}" destId="{2DE4BD7F-0C0D-4BFD-8F24-7F21789B09B9}" srcOrd="1" destOrd="0" presId="urn:microsoft.com/office/officeart/2005/8/layout/hierarchy2"/>
    <dgm:cxn modelId="{51DC15A8-FBD7-449D-8226-676FCFE4264B}" type="presParOf" srcId="{2C89B677-5EC2-4BBF-86FF-2D45EE436B2C}" destId="{868BABCA-F020-4553-8B86-BBDBEC60989F}" srcOrd="6" destOrd="0" presId="urn:microsoft.com/office/officeart/2005/8/layout/hierarchy2"/>
    <dgm:cxn modelId="{47B6F4F7-C7ED-43B6-BA39-FEDD643936CC}" type="presParOf" srcId="{868BABCA-F020-4553-8B86-BBDBEC60989F}" destId="{443F4534-C56B-4B3A-A9FE-9EE80B73B648}" srcOrd="0" destOrd="0" presId="urn:microsoft.com/office/officeart/2005/8/layout/hierarchy2"/>
    <dgm:cxn modelId="{2B5A205E-4E11-45F8-8D8A-DE9A37DF19CE}" type="presParOf" srcId="{2C89B677-5EC2-4BBF-86FF-2D45EE436B2C}" destId="{FCB30E03-C4ED-484C-B5F4-F890EF7EC074}" srcOrd="7" destOrd="0" presId="urn:microsoft.com/office/officeart/2005/8/layout/hierarchy2"/>
    <dgm:cxn modelId="{D664323C-1043-48D3-A18D-99795159FCD3}" type="presParOf" srcId="{FCB30E03-C4ED-484C-B5F4-F890EF7EC074}" destId="{A5C66F1A-9D4E-4EF8-B31B-36707E65ED54}" srcOrd="0" destOrd="0" presId="urn:microsoft.com/office/officeart/2005/8/layout/hierarchy2"/>
    <dgm:cxn modelId="{DF3B6901-121A-406E-9252-18C36ED0D87B}" type="presParOf" srcId="{FCB30E03-C4ED-484C-B5F4-F890EF7EC074}" destId="{3C674FF5-FA34-4ABE-8BC1-84EB47F1077D}" srcOrd="1" destOrd="0" presId="urn:microsoft.com/office/officeart/2005/8/layout/hierarchy2"/>
    <dgm:cxn modelId="{28DA7025-1DC8-4522-B8AE-586A0AABC077}" type="presParOf" srcId="{2C89B677-5EC2-4BBF-86FF-2D45EE436B2C}" destId="{CEF4BF88-824C-47DD-B47F-3A992B69E66D}" srcOrd="8" destOrd="0" presId="urn:microsoft.com/office/officeart/2005/8/layout/hierarchy2"/>
    <dgm:cxn modelId="{C0D50D8B-FD3C-4014-9F47-9279D011AAC6}" type="presParOf" srcId="{CEF4BF88-824C-47DD-B47F-3A992B69E66D}" destId="{83B57BBF-733F-4878-B01D-380D2525CE77}" srcOrd="0" destOrd="0" presId="urn:microsoft.com/office/officeart/2005/8/layout/hierarchy2"/>
    <dgm:cxn modelId="{EC14806E-24C4-4C0B-A0BD-E278388EBD55}" type="presParOf" srcId="{2C89B677-5EC2-4BBF-86FF-2D45EE436B2C}" destId="{0EF2580D-648D-4CED-8D9F-B7BFC50DD051}" srcOrd="9" destOrd="0" presId="urn:microsoft.com/office/officeart/2005/8/layout/hierarchy2"/>
    <dgm:cxn modelId="{BEBB8799-D477-483A-84E3-F8F5E01F3E4F}" type="presParOf" srcId="{0EF2580D-648D-4CED-8D9F-B7BFC50DD051}" destId="{4EED8951-916A-421B-914D-D8890D435DC9}" srcOrd="0" destOrd="0" presId="urn:microsoft.com/office/officeart/2005/8/layout/hierarchy2"/>
    <dgm:cxn modelId="{EC33D72C-CC76-418B-9F2C-F9E02E079C4A}" type="presParOf" srcId="{0EF2580D-648D-4CED-8D9F-B7BFC50DD051}" destId="{10979F78-61B1-4AB6-9404-FDD2C401A99F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054F9F-9AB7-493B-9B2B-79F0CCA95E28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54CFA40-A6F8-4535-BA3F-0D065F996E42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ценностей семьи, </a:t>
          </a:r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родительства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детей, семейного образа жизни, уровня ответственности родителей за детей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45AF3F-9762-44E1-887B-9059EC32545D}" type="parTrans" cxnId="{3BD80EB6-5273-495B-B10D-8C5720E724C5}">
      <dgm:prSet/>
      <dgm:spPr/>
      <dgm:t>
        <a:bodyPr/>
        <a:lstStyle/>
        <a:p>
          <a:pPr algn="ctr"/>
          <a:endParaRPr lang="ru-RU" sz="1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3EC7A-2DC0-4A4C-9DEF-545D4B0389C8}" type="sibTrans" cxnId="{3BD80EB6-5273-495B-B10D-8C5720E724C5}">
      <dgm:prSet/>
      <dgm:spPr/>
      <dgm:t>
        <a:bodyPr/>
        <a:lstStyle/>
        <a:p>
          <a:pPr algn="ctr"/>
          <a:endParaRPr lang="ru-RU" sz="1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C8FAB4-68EB-4F6E-B24D-37CFCDF60BE4}">
      <dgm:prSet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положительной динамики демографических показателей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3BABB4-9739-41D8-8935-0304B6AC7EB4}" type="parTrans" cxnId="{FFD0DEED-335C-476F-804D-D6D0C75DA438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6CE7E2-F049-46CE-A548-4807948C7B54}" type="sibTrans" cxnId="{FFD0DEED-335C-476F-804D-D6D0C75DA438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0C613D-5050-4DA2-8F65-BB0469813086}">
      <dgm:prSet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и уровня жизни семей с детьми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F341A1-7B5D-4F17-A540-D616F1FC43B6}" type="parTrans" cxnId="{8CD27550-5048-470F-B71F-7E50D5108C2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05D11F-795E-4FD9-BB9D-CB07ABACDFF3}" type="sibTrans" cxnId="{8CD27550-5048-470F-B71F-7E50D5108C2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A52626-39D4-464A-96DE-3481CC783A20}">
      <dgm:prSet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числа детей, находящихся в социально опасном положении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BB0168-7A57-4CD6-A157-3199B6002D62}" type="parTrans" cxnId="{CB69912E-F303-4527-A763-54939F6C3BA9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314C6-5207-4095-A800-4DAFBF1AC401}" type="sibTrans" cxnId="{CB69912E-F303-4527-A763-54939F6C3BA9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27D11F-9AB4-4A0A-BF54-8108D90DEF3A}">
      <dgm:prSet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предоставления социальных услуг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6ABB8E-65D8-4067-8EF2-515889E91A31}" type="parTrans" cxnId="{BB36BE1E-8DBB-494E-BF0E-91DED823C4BF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AE70C8-B6A5-4B3A-B878-17F4CAB7DB41}" type="sibTrans" cxnId="{BB36BE1E-8DBB-494E-BF0E-91DED823C4BF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D38778-5947-482F-96ED-B76532133287}">
      <dgm:prSet custT="1"/>
      <dgm:spPr/>
      <dgm:t>
        <a:bodyPr/>
        <a:lstStyle/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социального неравенства в доступности социальных услуг, образования, здравоохранения для всех типов семей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318831-3025-44FA-B8C7-77FFB30E3CEE}" type="parTrans" cxnId="{AA6A48EB-AC9A-4276-9E9F-66ABABFD3D4C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E084F6-EBCC-4DAB-A8E9-BC7C916E78ED}" type="sibTrans" cxnId="{AA6A48EB-AC9A-4276-9E9F-66ABABFD3D4C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40112D-BD41-4093-94C3-431EF27F92F1}">
      <dgm:prSet custT="1"/>
      <dgm:spPr>
        <a:solidFill>
          <a:srgbClr val="00CCFF"/>
        </a:solidFill>
      </dgm:spPr>
      <dgm:t>
        <a:bodyPr/>
        <a:lstStyle/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уменьшение</a:t>
          </a:r>
          <a:r>
            <a:rPr lang="ru-RU" sz="1800" b="1" dirty="0" smtClean="0"/>
            <a:t>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доли семей с детьми, совокупный среднедушевой доход которых ниже установленного прожиточного минимума в Ленинградской области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2FECF4-3D38-4ED2-B32E-C37C7EBBAA90}" type="parTrans" cxnId="{70C08245-1462-4688-8684-CA6F6B217CDC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B26950-4967-4FBE-84C3-CCE82173D489}" type="sibTrans" cxnId="{70C08245-1462-4688-8684-CA6F6B217CDC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4CA4F3-8A36-49C4-8959-C3304F416B51}" type="pres">
      <dgm:prSet presAssocID="{C4054F9F-9AB7-493B-9B2B-79F0CCA95E2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2C20FFE-8CAC-41FE-801F-4B2C639936B7}" type="pres">
      <dgm:prSet presAssocID="{C4054F9F-9AB7-493B-9B2B-79F0CCA95E28}" presName="Name1" presStyleCnt="0"/>
      <dgm:spPr/>
      <dgm:t>
        <a:bodyPr/>
        <a:lstStyle/>
        <a:p>
          <a:endParaRPr lang="ru-RU"/>
        </a:p>
      </dgm:t>
    </dgm:pt>
    <dgm:pt modelId="{0939E37F-8801-41FF-B691-A0F678FEBBA6}" type="pres">
      <dgm:prSet presAssocID="{C4054F9F-9AB7-493B-9B2B-79F0CCA95E28}" presName="cycle" presStyleCnt="0"/>
      <dgm:spPr/>
      <dgm:t>
        <a:bodyPr/>
        <a:lstStyle/>
        <a:p>
          <a:endParaRPr lang="ru-RU"/>
        </a:p>
      </dgm:t>
    </dgm:pt>
    <dgm:pt modelId="{E1800B79-4ABB-44BF-ACC7-7AF21BF39F9B}" type="pres">
      <dgm:prSet presAssocID="{C4054F9F-9AB7-493B-9B2B-79F0CCA95E28}" presName="srcNode" presStyleLbl="node1" presStyleIdx="0" presStyleCnt="7"/>
      <dgm:spPr/>
      <dgm:t>
        <a:bodyPr/>
        <a:lstStyle/>
        <a:p>
          <a:endParaRPr lang="ru-RU"/>
        </a:p>
      </dgm:t>
    </dgm:pt>
    <dgm:pt modelId="{BEBED19F-9598-4851-B9C1-58DECE8AB086}" type="pres">
      <dgm:prSet presAssocID="{C4054F9F-9AB7-493B-9B2B-79F0CCA95E28}" presName="conn" presStyleLbl="parChTrans1D2" presStyleIdx="0" presStyleCnt="1"/>
      <dgm:spPr/>
      <dgm:t>
        <a:bodyPr/>
        <a:lstStyle/>
        <a:p>
          <a:endParaRPr lang="ru-RU"/>
        </a:p>
      </dgm:t>
    </dgm:pt>
    <dgm:pt modelId="{0A75148C-D4B8-4425-BCB6-4941465BAD13}" type="pres">
      <dgm:prSet presAssocID="{C4054F9F-9AB7-493B-9B2B-79F0CCA95E28}" presName="extraNode" presStyleLbl="node1" presStyleIdx="0" presStyleCnt="7"/>
      <dgm:spPr/>
      <dgm:t>
        <a:bodyPr/>
        <a:lstStyle/>
        <a:p>
          <a:endParaRPr lang="ru-RU"/>
        </a:p>
      </dgm:t>
    </dgm:pt>
    <dgm:pt modelId="{13C3042D-A0B3-4B76-979F-F60CBA38A58C}" type="pres">
      <dgm:prSet presAssocID="{C4054F9F-9AB7-493B-9B2B-79F0CCA95E28}" presName="dstNode" presStyleLbl="node1" presStyleIdx="0" presStyleCnt="7"/>
      <dgm:spPr/>
      <dgm:t>
        <a:bodyPr/>
        <a:lstStyle/>
        <a:p>
          <a:endParaRPr lang="ru-RU"/>
        </a:p>
      </dgm:t>
    </dgm:pt>
    <dgm:pt modelId="{35BB4C19-982E-4CAC-AAC0-F9AB1D5A0715}" type="pres">
      <dgm:prSet presAssocID="{354CFA40-A6F8-4535-BA3F-0D065F996E4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71B8A-821E-41A9-B905-CE72C50A24AF}" type="pres">
      <dgm:prSet presAssocID="{354CFA40-A6F8-4535-BA3F-0D065F996E42}" presName="accent_1" presStyleCnt="0"/>
      <dgm:spPr/>
      <dgm:t>
        <a:bodyPr/>
        <a:lstStyle/>
        <a:p>
          <a:endParaRPr lang="ru-RU"/>
        </a:p>
      </dgm:t>
    </dgm:pt>
    <dgm:pt modelId="{55034FE9-4EA8-4AB6-8DF2-6BD9A32CED74}" type="pres">
      <dgm:prSet presAssocID="{354CFA40-A6F8-4535-BA3F-0D065F996E42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A2B112D4-162A-46B1-BDD9-FB82FF061DA9}" type="pres">
      <dgm:prSet presAssocID="{22C8FAB4-68EB-4F6E-B24D-37CFCDF60BE4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14D54-C924-4D7D-9E87-F0E7AD1573E3}" type="pres">
      <dgm:prSet presAssocID="{22C8FAB4-68EB-4F6E-B24D-37CFCDF60BE4}" presName="accent_2" presStyleCnt="0"/>
      <dgm:spPr/>
      <dgm:t>
        <a:bodyPr/>
        <a:lstStyle/>
        <a:p>
          <a:endParaRPr lang="ru-RU"/>
        </a:p>
      </dgm:t>
    </dgm:pt>
    <dgm:pt modelId="{3274A6D7-2254-427D-879E-B50C47125397}" type="pres">
      <dgm:prSet presAssocID="{22C8FAB4-68EB-4F6E-B24D-37CFCDF60BE4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8751B951-708E-4E24-BDB5-FE05C69DB831}" type="pres">
      <dgm:prSet presAssocID="{0C0C613D-5050-4DA2-8F65-BB0469813086}" presName="text_3" presStyleLbl="node1" presStyleIdx="2" presStyleCnt="7" custLinFactNeighborX="-204" custLinFactNeighborY="-9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FBECA-FAD3-414F-A24A-06763F5AA07E}" type="pres">
      <dgm:prSet presAssocID="{0C0C613D-5050-4DA2-8F65-BB0469813086}" presName="accent_3" presStyleCnt="0"/>
      <dgm:spPr/>
      <dgm:t>
        <a:bodyPr/>
        <a:lstStyle/>
        <a:p>
          <a:endParaRPr lang="ru-RU"/>
        </a:p>
      </dgm:t>
    </dgm:pt>
    <dgm:pt modelId="{FF509AF2-85D6-414F-9A3B-C81D49D41586}" type="pres">
      <dgm:prSet presAssocID="{0C0C613D-5050-4DA2-8F65-BB0469813086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E502D272-E1DA-4B79-B231-244FE24F2492}" type="pres">
      <dgm:prSet presAssocID="{78A52626-39D4-464A-96DE-3481CC783A2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CE558-27D7-4B4F-AAA0-510DB1F1DE36}" type="pres">
      <dgm:prSet presAssocID="{78A52626-39D4-464A-96DE-3481CC783A20}" presName="accent_4" presStyleCnt="0"/>
      <dgm:spPr/>
      <dgm:t>
        <a:bodyPr/>
        <a:lstStyle/>
        <a:p>
          <a:endParaRPr lang="ru-RU"/>
        </a:p>
      </dgm:t>
    </dgm:pt>
    <dgm:pt modelId="{BEBDBE64-CAC0-4107-9D04-33A7B23DE0B8}" type="pres">
      <dgm:prSet presAssocID="{78A52626-39D4-464A-96DE-3481CC783A20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CF4FCE8E-18B4-49CF-ABA0-FF14CA26B4E7}" type="pres">
      <dgm:prSet presAssocID="{7DD38778-5947-482F-96ED-B76532133287}" presName="text_5" presStyleLbl="node1" presStyleIdx="4" presStyleCnt="7" custLinFactNeighborX="-433" custLinFactNeighborY="3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B503A-AA23-473E-B3DC-E31EF1229F49}" type="pres">
      <dgm:prSet presAssocID="{7DD38778-5947-482F-96ED-B76532133287}" presName="accent_5" presStyleCnt="0"/>
      <dgm:spPr/>
      <dgm:t>
        <a:bodyPr/>
        <a:lstStyle/>
        <a:p>
          <a:endParaRPr lang="ru-RU"/>
        </a:p>
      </dgm:t>
    </dgm:pt>
    <dgm:pt modelId="{3CBBF1B6-D7A9-4F15-BF9C-C6DEDC955F21}" type="pres">
      <dgm:prSet presAssocID="{7DD38778-5947-482F-96ED-B76532133287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CCF8E54E-07E6-4CAD-B24B-693336854E13}" type="pres">
      <dgm:prSet presAssocID="{5227D11F-9AB4-4A0A-BF54-8108D90DEF3A}" presName="text_6" presStyleLbl="node1" presStyleIdx="5" presStyleCnt="7" custLinFactNeighborX="224" custLinFactNeighborY="-1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46D56-93E7-4AB2-BD2E-4E915FAFBA86}" type="pres">
      <dgm:prSet presAssocID="{5227D11F-9AB4-4A0A-BF54-8108D90DEF3A}" presName="accent_6" presStyleCnt="0"/>
      <dgm:spPr/>
      <dgm:t>
        <a:bodyPr/>
        <a:lstStyle/>
        <a:p>
          <a:endParaRPr lang="ru-RU"/>
        </a:p>
      </dgm:t>
    </dgm:pt>
    <dgm:pt modelId="{EBC352DD-E9BB-47C8-8514-300A108963AF}" type="pres">
      <dgm:prSet presAssocID="{5227D11F-9AB4-4A0A-BF54-8108D90DEF3A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CF42A4B3-8F5A-4D37-A21D-EEA89383D0A6}" type="pres">
      <dgm:prSet presAssocID="{1640112D-BD41-4093-94C3-431EF27F92F1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F6D42-6933-4893-A918-C193F0A4B5D1}" type="pres">
      <dgm:prSet presAssocID="{1640112D-BD41-4093-94C3-431EF27F92F1}" presName="accent_7" presStyleCnt="0"/>
      <dgm:spPr/>
      <dgm:t>
        <a:bodyPr/>
        <a:lstStyle/>
        <a:p>
          <a:endParaRPr lang="ru-RU"/>
        </a:p>
      </dgm:t>
    </dgm:pt>
    <dgm:pt modelId="{77DE9EC8-C632-49E9-A786-518A115DDB3D}" type="pres">
      <dgm:prSet presAssocID="{1640112D-BD41-4093-94C3-431EF27F92F1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F4788C3C-0189-4E53-8BB5-62C08938509B}" type="presOf" srcId="{1640112D-BD41-4093-94C3-431EF27F92F1}" destId="{CF42A4B3-8F5A-4D37-A21D-EEA89383D0A6}" srcOrd="0" destOrd="0" presId="urn:microsoft.com/office/officeart/2008/layout/VerticalCurvedList"/>
    <dgm:cxn modelId="{9A8DC786-0F5A-4AF1-B3EF-6F0B8007840A}" type="presOf" srcId="{7DD38778-5947-482F-96ED-B76532133287}" destId="{CF4FCE8E-18B4-49CF-ABA0-FF14CA26B4E7}" srcOrd="0" destOrd="0" presId="urn:microsoft.com/office/officeart/2008/layout/VerticalCurvedList"/>
    <dgm:cxn modelId="{00CD006E-7234-4336-92E5-C2955FA6B04C}" type="presOf" srcId="{C4054F9F-9AB7-493B-9B2B-79F0CCA95E28}" destId="{704CA4F3-8A36-49C4-8959-C3304F416B51}" srcOrd="0" destOrd="0" presId="urn:microsoft.com/office/officeart/2008/layout/VerticalCurvedList"/>
    <dgm:cxn modelId="{8CD27550-5048-470F-B71F-7E50D5108C25}" srcId="{C4054F9F-9AB7-493B-9B2B-79F0CCA95E28}" destId="{0C0C613D-5050-4DA2-8F65-BB0469813086}" srcOrd="2" destOrd="0" parTransId="{D3F341A1-7B5D-4F17-A540-D616F1FC43B6}" sibTransId="{DC05D11F-795E-4FD9-BB9D-CB07ABACDFF3}"/>
    <dgm:cxn modelId="{1EEEA76D-B6D0-48EF-87F6-311FB6B67209}" type="presOf" srcId="{22C8FAB4-68EB-4F6E-B24D-37CFCDF60BE4}" destId="{A2B112D4-162A-46B1-BDD9-FB82FF061DA9}" srcOrd="0" destOrd="0" presId="urn:microsoft.com/office/officeart/2008/layout/VerticalCurvedList"/>
    <dgm:cxn modelId="{B26E3096-5E42-415E-8FD9-272E33B67BC4}" type="presOf" srcId="{0C0C613D-5050-4DA2-8F65-BB0469813086}" destId="{8751B951-708E-4E24-BDB5-FE05C69DB831}" srcOrd="0" destOrd="0" presId="urn:microsoft.com/office/officeart/2008/layout/VerticalCurvedList"/>
    <dgm:cxn modelId="{AA6A48EB-AC9A-4276-9E9F-66ABABFD3D4C}" srcId="{C4054F9F-9AB7-493B-9B2B-79F0CCA95E28}" destId="{7DD38778-5947-482F-96ED-B76532133287}" srcOrd="4" destOrd="0" parTransId="{B6318831-3025-44FA-B8C7-77FFB30E3CEE}" sibTransId="{2EE084F6-EBCC-4DAB-A8E9-BC7C916E78ED}"/>
    <dgm:cxn modelId="{70C08245-1462-4688-8684-CA6F6B217CDC}" srcId="{C4054F9F-9AB7-493B-9B2B-79F0CCA95E28}" destId="{1640112D-BD41-4093-94C3-431EF27F92F1}" srcOrd="6" destOrd="0" parTransId="{812FECF4-3D38-4ED2-B32E-C37C7EBBAA90}" sibTransId="{27B26950-4967-4FBE-84C3-CCE82173D489}"/>
    <dgm:cxn modelId="{3BD80EB6-5273-495B-B10D-8C5720E724C5}" srcId="{C4054F9F-9AB7-493B-9B2B-79F0CCA95E28}" destId="{354CFA40-A6F8-4535-BA3F-0D065F996E42}" srcOrd="0" destOrd="0" parTransId="{0945AF3F-9762-44E1-887B-9059EC32545D}" sibTransId="{AE63EC7A-2DC0-4A4C-9DEF-545D4B0389C8}"/>
    <dgm:cxn modelId="{BB36BE1E-8DBB-494E-BF0E-91DED823C4BF}" srcId="{C4054F9F-9AB7-493B-9B2B-79F0CCA95E28}" destId="{5227D11F-9AB4-4A0A-BF54-8108D90DEF3A}" srcOrd="5" destOrd="0" parTransId="{946ABB8E-65D8-4067-8EF2-515889E91A31}" sibTransId="{A1AE70C8-B6A5-4B3A-B878-17F4CAB7DB41}"/>
    <dgm:cxn modelId="{E417DAAB-C774-408C-AF53-448A9394F226}" type="presOf" srcId="{AE63EC7A-2DC0-4A4C-9DEF-545D4B0389C8}" destId="{BEBED19F-9598-4851-B9C1-58DECE8AB086}" srcOrd="0" destOrd="0" presId="urn:microsoft.com/office/officeart/2008/layout/VerticalCurvedList"/>
    <dgm:cxn modelId="{CB69912E-F303-4527-A763-54939F6C3BA9}" srcId="{C4054F9F-9AB7-493B-9B2B-79F0CCA95E28}" destId="{78A52626-39D4-464A-96DE-3481CC783A20}" srcOrd="3" destOrd="0" parTransId="{A6BB0168-7A57-4CD6-A157-3199B6002D62}" sibTransId="{E40314C6-5207-4095-A800-4DAFBF1AC401}"/>
    <dgm:cxn modelId="{67F8B456-BFB5-4FBD-B14F-A97054AA8AFF}" type="presOf" srcId="{78A52626-39D4-464A-96DE-3481CC783A20}" destId="{E502D272-E1DA-4B79-B231-244FE24F2492}" srcOrd="0" destOrd="0" presId="urn:microsoft.com/office/officeart/2008/layout/VerticalCurvedList"/>
    <dgm:cxn modelId="{18A0B5CB-57D2-4096-91A1-4CDF18CBD801}" type="presOf" srcId="{5227D11F-9AB4-4A0A-BF54-8108D90DEF3A}" destId="{CCF8E54E-07E6-4CAD-B24B-693336854E13}" srcOrd="0" destOrd="0" presId="urn:microsoft.com/office/officeart/2008/layout/VerticalCurvedList"/>
    <dgm:cxn modelId="{FFD0DEED-335C-476F-804D-D6D0C75DA438}" srcId="{C4054F9F-9AB7-493B-9B2B-79F0CCA95E28}" destId="{22C8FAB4-68EB-4F6E-B24D-37CFCDF60BE4}" srcOrd="1" destOrd="0" parTransId="{323BABB4-9739-41D8-8935-0304B6AC7EB4}" sibTransId="{916CE7E2-F049-46CE-A548-4807948C7B54}"/>
    <dgm:cxn modelId="{03AC5770-4745-49D2-9E8F-A75FAC489D4E}" type="presOf" srcId="{354CFA40-A6F8-4535-BA3F-0D065F996E42}" destId="{35BB4C19-982E-4CAC-AAC0-F9AB1D5A0715}" srcOrd="0" destOrd="0" presId="urn:microsoft.com/office/officeart/2008/layout/VerticalCurvedList"/>
    <dgm:cxn modelId="{BD16093F-CBBE-43EF-A9F9-54E2B442F144}" type="presParOf" srcId="{704CA4F3-8A36-49C4-8959-C3304F416B51}" destId="{02C20FFE-8CAC-41FE-801F-4B2C639936B7}" srcOrd="0" destOrd="0" presId="urn:microsoft.com/office/officeart/2008/layout/VerticalCurvedList"/>
    <dgm:cxn modelId="{920437C0-CFC1-417D-84F4-F80E7E69FA14}" type="presParOf" srcId="{02C20FFE-8CAC-41FE-801F-4B2C639936B7}" destId="{0939E37F-8801-41FF-B691-A0F678FEBBA6}" srcOrd="0" destOrd="0" presId="urn:microsoft.com/office/officeart/2008/layout/VerticalCurvedList"/>
    <dgm:cxn modelId="{BF383257-F052-487B-B2C7-416B02566216}" type="presParOf" srcId="{0939E37F-8801-41FF-B691-A0F678FEBBA6}" destId="{E1800B79-4ABB-44BF-ACC7-7AF21BF39F9B}" srcOrd="0" destOrd="0" presId="urn:microsoft.com/office/officeart/2008/layout/VerticalCurvedList"/>
    <dgm:cxn modelId="{2BF17B21-56F1-4692-B6EB-95024151CB2A}" type="presParOf" srcId="{0939E37F-8801-41FF-B691-A0F678FEBBA6}" destId="{BEBED19F-9598-4851-B9C1-58DECE8AB086}" srcOrd="1" destOrd="0" presId="urn:microsoft.com/office/officeart/2008/layout/VerticalCurvedList"/>
    <dgm:cxn modelId="{550E79A4-CAF9-4555-AAAD-36E327F9DF85}" type="presParOf" srcId="{0939E37F-8801-41FF-B691-A0F678FEBBA6}" destId="{0A75148C-D4B8-4425-BCB6-4941465BAD13}" srcOrd="2" destOrd="0" presId="urn:microsoft.com/office/officeart/2008/layout/VerticalCurvedList"/>
    <dgm:cxn modelId="{BFCC07CC-72C2-4458-B9E1-DD0321CCDD5D}" type="presParOf" srcId="{0939E37F-8801-41FF-B691-A0F678FEBBA6}" destId="{13C3042D-A0B3-4B76-979F-F60CBA38A58C}" srcOrd="3" destOrd="0" presId="urn:microsoft.com/office/officeart/2008/layout/VerticalCurvedList"/>
    <dgm:cxn modelId="{95B535B3-FD74-4BAD-AEA1-71DA26794F86}" type="presParOf" srcId="{02C20FFE-8CAC-41FE-801F-4B2C639936B7}" destId="{35BB4C19-982E-4CAC-AAC0-F9AB1D5A0715}" srcOrd="1" destOrd="0" presId="urn:microsoft.com/office/officeart/2008/layout/VerticalCurvedList"/>
    <dgm:cxn modelId="{14CDAFA1-FE06-4116-9E84-5BA17E562565}" type="presParOf" srcId="{02C20FFE-8CAC-41FE-801F-4B2C639936B7}" destId="{DE971B8A-821E-41A9-B905-CE72C50A24AF}" srcOrd="2" destOrd="0" presId="urn:microsoft.com/office/officeart/2008/layout/VerticalCurvedList"/>
    <dgm:cxn modelId="{EFFBAE3E-5125-4EC8-AB0E-4B2B3A12E5AD}" type="presParOf" srcId="{DE971B8A-821E-41A9-B905-CE72C50A24AF}" destId="{55034FE9-4EA8-4AB6-8DF2-6BD9A32CED74}" srcOrd="0" destOrd="0" presId="urn:microsoft.com/office/officeart/2008/layout/VerticalCurvedList"/>
    <dgm:cxn modelId="{632534A9-DB0A-4814-A557-F0C4B905DFC5}" type="presParOf" srcId="{02C20FFE-8CAC-41FE-801F-4B2C639936B7}" destId="{A2B112D4-162A-46B1-BDD9-FB82FF061DA9}" srcOrd="3" destOrd="0" presId="urn:microsoft.com/office/officeart/2008/layout/VerticalCurvedList"/>
    <dgm:cxn modelId="{EF7D11EF-BC46-4317-B239-5DA51C7C27BA}" type="presParOf" srcId="{02C20FFE-8CAC-41FE-801F-4B2C639936B7}" destId="{EC514D54-C924-4D7D-9E87-F0E7AD1573E3}" srcOrd="4" destOrd="0" presId="urn:microsoft.com/office/officeart/2008/layout/VerticalCurvedList"/>
    <dgm:cxn modelId="{FEA78F06-337E-4C55-8D5D-AB0E21C3C41C}" type="presParOf" srcId="{EC514D54-C924-4D7D-9E87-F0E7AD1573E3}" destId="{3274A6D7-2254-427D-879E-B50C47125397}" srcOrd="0" destOrd="0" presId="urn:microsoft.com/office/officeart/2008/layout/VerticalCurvedList"/>
    <dgm:cxn modelId="{E25FC72C-243E-4B73-8EE5-B0E5F4818C62}" type="presParOf" srcId="{02C20FFE-8CAC-41FE-801F-4B2C639936B7}" destId="{8751B951-708E-4E24-BDB5-FE05C69DB831}" srcOrd="5" destOrd="0" presId="urn:microsoft.com/office/officeart/2008/layout/VerticalCurvedList"/>
    <dgm:cxn modelId="{F8AC773A-FCC8-41C8-A04B-23D67D5C5E44}" type="presParOf" srcId="{02C20FFE-8CAC-41FE-801F-4B2C639936B7}" destId="{DC8FBECA-FAD3-414F-A24A-06763F5AA07E}" srcOrd="6" destOrd="0" presId="urn:microsoft.com/office/officeart/2008/layout/VerticalCurvedList"/>
    <dgm:cxn modelId="{135FC08A-7405-4D7A-976D-6C3118051EF8}" type="presParOf" srcId="{DC8FBECA-FAD3-414F-A24A-06763F5AA07E}" destId="{FF509AF2-85D6-414F-9A3B-C81D49D41586}" srcOrd="0" destOrd="0" presId="urn:microsoft.com/office/officeart/2008/layout/VerticalCurvedList"/>
    <dgm:cxn modelId="{E4A27EBF-BF97-4130-953E-97B770B7A68C}" type="presParOf" srcId="{02C20FFE-8CAC-41FE-801F-4B2C639936B7}" destId="{E502D272-E1DA-4B79-B231-244FE24F2492}" srcOrd="7" destOrd="0" presId="urn:microsoft.com/office/officeart/2008/layout/VerticalCurvedList"/>
    <dgm:cxn modelId="{14CC592A-D64F-4A0A-8E07-E8CB0AD59A44}" type="presParOf" srcId="{02C20FFE-8CAC-41FE-801F-4B2C639936B7}" destId="{982CE558-27D7-4B4F-AAA0-510DB1F1DE36}" srcOrd="8" destOrd="0" presId="urn:microsoft.com/office/officeart/2008/layout/VerticalCurvedList"/>
    <dgm:cxn modelId="{1D27F819-BD06-4374-9C88-D17933CC218C}" type="presParOf" srcId="{982CE558-27D7-4B4F-AAA0-510DB1F1DE36}" destId="{BEBDBE64-CAC0-4107-9D04-33A7B23DE0B8}" srcOrd="0" destOrd="0" presId="urn:microsoft.com/office/officeart/2008/layout/VerticalCurvedList"/>
    <dgm:cxn modelId="{1B8CF572-5064-4A31-8947-68F511F9E0F7}" type="presParOf" srcId="{02C20FFE-8CAC-41FE-801F-4B2C639936B7}" destId="{CF4FCE8E-18B4-49CF-ABA0-FF14CA26B4E7}" srcOrd="9" destOrd="0" presId="urn:microsoft.com/office/officeart/2008/layout/VerticalCurvedList"/>
    <dgm:cxn modelId="{5EDB8CA9-0652-42D7-9121-40D70F72798A}" type="presParOf" srcId="{02C20FFE-8CAC-41FE-801F-4B2C639936B7}" destId="{983B503A-AA23-473E-B3DC-E31EF1229F49}" srcOrd="10" destOrd="0" presId="urn:microsoft.com/office/officeart/2008/layout/VerticalCurvedList"/>
    <dgm:cxn modelId="{1E0FFEF5-CF83-4A35-A54F-09F92C225106}" type="presParOf" srcId="{983B503A-AA23-473E-B3DC-E31EF1229F49}" destId="{3CBBF1B6-D7A9-4F15-BF9C-C6DEDC955F21}" srcOrd="0" destOrd="0" presId="urn:microsoft.com/office/officeart/2008/layout/VerticalCurvedList"/>
    <dgm:cxn modelId="{9C060A09-23ED-4680-97AF-665BE12FA219}" type="presParOf" srcId="{02C20FFE-8CAC-41FE-801F-4B2C639936B7}" destId="{CCF8E54E-07E6-4CAD-B24B-693336854E13}" srcOrd="11" destOrd="0" presId="urn:microsoft.com/office/officeart/2008/layout/VerticalCurvedList"/>
    <dgm:cxn modelId="{963DCFC2-25A4-4D84-86F0-CD1EE0EB9A1A}" type="presParOf" srcId="{02C20FFE-8CAC-41FE-801F-4B2C639936B7}" destId="{79E46D56-93E7-4AB2-BD2E-4E915FAFBA86}" srcOrd="12" destOrd="0" presId="urn:microsoft.com/office/officeart/2008/layout/VerticalCurvedList"/>
    <dgm:cxn modelId="{F479A7B3-9F2F-418B-9F51-BFC428D006FF}" type="presParOf" srcId="{79E46D56-93E7-4AB2-BD2E-4E915FAFBA86}" destId="{EBC352DD-E9BB-47C8-8514-300A108963AF}" srcOrd="0" destOrd="0" presId="urn:microsoft.com/office/officeart/2008/layout/VerticalCurvedList"/>
    <dgm:cxn modelId="{31B8C3F7-1E38-4B71-ACC4-05F19EE784F3}" type="presParOf" srcId="{02C20FFE-8CAC-41FE-801F-4B2C639936B7}" destId="{CF42A4B3-8F5A-4D37-A21D-EEA89383D0A6}" srcOrd="13" destOrd="0" presId="urn:microsoft.com/office/officeart/2008/layout/VerticalCurvedList"/>
    <dgm:cxn modelId="{0B21F026-B57B-4D40-BC6F-A3254F47E7A5}" type="presParOf" srcId="{02C20FFE-8CAC-41FE-801F-4B2C639936B7}" destId="{606F6D42-6933-4893-A918-C193F0A4B5D1}" srcOrd="14" destOrd="0" presId="urn:microsoft.com/office/officeart/2008/layout/VerticalCurvedList"/>
    <dgm:cxn modelId="{7D482D9E-DA55-4041-B78C-3623E2B7A133}" type="presParOf" srcId="{606F6D42-6933-4893-A918-C193F0A4B5D1}" destId="{77DE9EC8-C632-49E9-A786-518A115DDB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81CD4-9654-42C1-A071-D41645636BA8}">
      <dsp:nvSpPr>
        <dsp:cNvPr id="0" name=""/>
        <dsp:cNvSpPr/>
      </dsp:nvSpPr>
      <dsp:spPr>
        <a:xfrm>
          <a:off x="629272" y="0"/>
          <a:ext cx="6264201" cy="27549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C40677-09F8-4118-9EE4-757B343FEBB1}">
      <dsp:nvSpPr>
        <dsp:cNvPr id="0" name=""/>
        <dsp:cNvSpPr/>
      </dsp:nvSpPr>
      <dsp:spPr>
        <a:xfrm>
          <a:off x="967266" y="826481"/>
          <a:ext cx="2533316" cy="1101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2015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2,6 млрд. руб.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1060" y="880275"/>
        <a:ext cx="2425728" cy="994387"/>
      </dsp:txXfrm>
    </dsp:sp>
    <dsp:sp modelId="{70DCC1CE-8431-4DE5-B895-3C625C224581}">
      <dsp:nvSpPr>
        <dsp:cNvPr id="0" name=""/>
        <dsp:cNvSpPr/>
      </dsp:nvSpPr>
      <dsp:spPr>
        <a:xfrm>
          <a:off x="3869065" y="826481"/>
          <a:ext cx="2533316" cy="11019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2016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3,1 млрд. руб.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2859" y="880275"/>
        <a:ext cx="2425728" cy="994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B1FB7-9F71-4222-83C3-133C1D98CF2B}">
      <dsp:nvSpPr>
        <dsp:cNvPr id="0" name=""/>
        <dsp:cNvSpPr/>
      </dsp:nvSpPr>
      <dsp:spPr>
        <a:xfrm>
          <a:off x="2" y="631527"/>
          <a:ext cx="11217723" cy="589368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ежемесячная денежная компенсация на оплату жилого помещения и коммунальных услуг на каждого члена многодетной семьи</a:t>
          </a:r>
          <a:endParaRPr lang="ru-RU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686" y="631527"/>
        <a:ext cx="10628355" cy="589368"/>
      </dsp:txXfrm>
    </dsp:sp>
    <dsp:sp modelId="{B340623A-DA0C-4669-88B6-808033D06C9C}">
      <dsp:nvSpPr>
        <dsp:cNvPr id="0" name=""/>
        <dsp:cNvSpPr/>
      </dsp:nvSpPr>
      <dsp:spPr>
        <a:xfrm>
          <a:off x="2" y="1293736"/>
          <a:ext cx="11217723" cy="589368"/>
        </a:xfrm>
        <a:prstGeom prst="chevron">
          <a:avLst/>
        </a:prstGeom>
        <a:solidFill>
          <a:srgbClr val="FFCC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ежегодная денежная компенсация на приобретение комплекта детской (подростковой) одежды</a:t>
          </a:r>
          <a:endParaRPr lang="ru-RU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686" y="1293736"/>
        <a:ext cx="10628355" cy="589368"/>
      </dsp:txXfrm>
    </dsp:sp>
    <dsp:sp modelId="{510386A1-18FD-4442-BBDB-7D6A097C98E9}">
      <dsp:nvSpPr>
        <dsp:cNvPr id="0" name=""/>
        <dsp:cNvSpPr/>
      </dsp:nvSpPr>
      <dsp:spPr>
        <a:xfrm>
          <a:off x="2" y="1965617"/>
          <a:ext cx="11217723" cy="589368"/>
        </a:xfrm>
        <a:prstGeom prst="chevron">
          <a:avLst/>
        </a:prstGeom>
        <a:solidFill>
          <a:srgbClr val="99FF9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бесплатное обеспечение лекарствами, предоставляемыми по рецептам врачей, для детей в возрасте до шести лет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686" y="1965617"/>
        <a:ext cx="10628355" cy="589368"/>
      </dsp:txXfrm>
    </dsp:sp>
    <dsp:sp modelId="{BE651864-D93C-48C4-977E-2E8FE261772A}">
      <dsp:nvSpPr>
        <dsp:cNvPr id="0" name=""/>
        <dsp:cNvSpPr/>
      </dsp:nvSpPr>
      <dsp:spPr>
        <a:xfrm>
          <a:off x="2" y="2644098"/>
          <a:ext cx="11217723" cy="589368"/>
        </a:xfrm>
        <a:prstGeom prst="chevron">
          <a:avLst/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льготное </a:t>
          </a: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питание детям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686" y="2644098"/>
        <a:ext cx="10628355" cy="589368"/>
      </dsp:txXfrm>
    </dsp:sp>
    <dsp:sp modelId="{17620F44-1EE3-4A98-965A-24F18450C57C}">
      <dsp:nvSpPr>
        <dsp:cNvPr id="0" name=""/>
        <dsp:cNvSpPr/>
      </dsp:nvSpPr>
      <dsp:spPr>
        <a:xfrm>
          <a:off x="2" y="3309378"/>
          <a:ext cx="11196919" cy="589368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прием </a:t>
          </a: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 первоочередном порядке детей в дошкольные образовательные организации;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686" y="3309378"/>
        <a:ext cx="10607551" cy="589368"/>
      </dsp:txXfrm>
    </dsp:sp>
    <dsp:sp modelId="{646AEFB1-7E14-410B-BAD3-4A481023129A}">
      <dsp:nvSpPr>
        <dsp:cNvPr id="0" name=""/>
        <dsp:cNvSpPr/>
      </dsp:nvSpPr>
      <dsp:spPr>
        <a:xfrm>
          <a:off x="2" y="3981258"/>
          <a:ext cx="11176187" cy="589368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бесплатный проезд на внутригородском транспорте (кроме такси), а также в автобусах пригородных и внутрирайонных линий для учащихся общеобразовательных организаций</a:t>
          </a:r>
          <a:endParaRPr lang="ru-RU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686" y="3981258"/>
        <a:ext cx="10586819" cy="5893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5E373-341E-465C-8F99-46C6D2ECBE09}">
      <dsp:nvSpPr>
        <dsp:cNvPr id="0" name=""/>
        <dsp:cNvSpPr/>
      </dsp:nvSpPr>
      <dsp:spPr>
        <a:xfrm>
          <a:off x="0" y="1497484"/>
          <a:ext cx="2673575" cy="1336787"/>
        </a:xfrm>
        <a:prstGeom prst="roundRect">
          <a:avLst>
            <a:gd name="adj" fmla="val 10000"/>
          </a:avLst>
        </a:prstGeom>
        <a:solidFill>
          <a:srgbClr val="66F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Основные задачи и направления реализации концепции </a:t>
          </a:r>
          <a:endParaRPr lang="ru-RU" sz="2000" b="1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53" y="1536637"/>
        <a:ext cx="2595269" cy="1258481"/>
      </dsp:txXfrm>
    </dsp:sp>
    <dsp:sp modelId="{3289653B-49A6-4A8B-8511-ECA16AB7300F}">
      <dsp:nvSpPr>
        <dsp:cNvPr id="0" name=""/>
        <dsp:cNvSpPr/>
      </dsp:nvSpPr>
      <dsp:spPr>
        <a:xfrm rot="19456440">
          <a:off x="2556004" y="1776260"/>
          <a:ext cx="1249551" cy="49609"/>
        </a:xfrm>
        <a:custGeom>
          <a:avLst/>
          <a:gdLst/>
          <a:ahLst/>
          <a:cxnLst/>
          <a:rect l="0" t="0" r="0" b="0"/>
          <a:pathLst>
            <a:path>
              <a:moveTo>
                <a:pt x="0" y="24804"/>
              </a:moveTo>
              <a:lnTo>
                <a:pt x="1249551" y="2480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tx1"/>
            </a:solidFill>
          </a:endParaRPr>
        </a:p>
      </dsp:txBody>
      <dsp:txXfrm>
        <a:off x="3149541" y="1769826"/>
        <a:ext cx="62477" cy="62477"/>
      </dsp:txXfrm>
    </dsp:sp>
    <dsp:sp modelId="{02BC4028-65C4-4F6B-B6BC-50FFE130A44B}">
      <dsp:nvSpPr>
        <dsp:cNvPr id="0" name=""/>
        <dsp:cNvSpPr/>
      </dsp:nvSpPr>
      <dsp:spPr>
        <a:xfrm>
          <a:off x="3687984" y="1218015"/>
          <a:ext cx="7490475" cy="43647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охраны здоровья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0768" y="1230799"/>
        <a:ext cx="7464907" cy="410906"/>
      </dsp:txXfrm>
    </dsp:sp>
    <dsp:sp modelId="{7B401E1A-81DF-4257-83CF-F971AF0C88DA}">
      <dsp:nvSpPr>
        <dsp:cNvPr id="0" name=""/>
        <dsp:cNvSpPr/>
      </dsp:nvSpPr>
      <dsp:spPr>
        <a:xfrm rot="3328228">
          <a:off x="2254139" y="2938787"/>
          <a:ext cx="1936590" cy="49609"/>
        </a:xfrm>
        <a:custGeom>
          <a:avLst/>
          <a:gdLst/>
          <a:ahLst/>
          <a:cxnLst/>
          <a:rect l="0" t="0" r="0" b="0"/>
          <a:pathLst>
            <a:path>
              <a:moveTo>
                <a:pt x="0" y="24804"/>
              </a:moveTo>
              <a:lnTo>
                <a:pt x="1936590" y="2480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1" kern="1200">
            <a:solidFill>
              <a:schemeClr val="tx1"/>
            </a:solidFill>
          </a:endParaRPr>
        </a:p>
      </dsp:txBody>
      <dsp:txXfrm>
        <a:off x="3174020" y="2915177"/>
        <a:ext cx="96829" cy="96829"/>
      </dsp:txXfrm>
    </dsp:sp>
    <dsp:sp modelId="{D848E24A-08DC-4B26-A804-2938A0347C64}">
      <dsp:nvSpPr>
        <dsp:cNvPr id="0" name=""/>
        <dsp:cNvSpPr/>
      </dsp:nvSpPr>
      <dsp:spPr>
        <a:xfrm>
          <a:off x="3771294" y="3303363"/>
          <a:ext cx="7598835" cy="915886"/>
        </a:xfrm>
        <a:prstGeom prst="roundRect">
          <a:avLst>
            <a:gd name="adj" fmla="val 10000"/>
          </a:avLst>
        </a:prstGeom>
        <a:solidFill>
          <a:srgbClr val="99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доступности и качества социальных услуг, мер социальной поддержки, отвечающих потребностям и укрепляющих ресурсы семей разного типа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8119" y="3330188"/>
        <a:ext cx="7545185" cy="862236"/>
      </dsp:txXfrm>
    </dsp:sp>
    <dsp:sp modelId="{848A7895-8A01-4764-AE18-99AE0023D7EF}">
      <dsp:nvSpPr>
        <dsp:cNvPr id="0" name=""/>
        <dsp:cNvSpPr/>
      </dsp:nvSpPr>
      <dsp:spPr>
        <a:xfrm rot="21533980">
          <a:off x="2673477" y="2130913"/>
          <a:ext cx="1058103" cy="49609"/>
        </a:xfrm>
        <a:custGeom>
          <a:avLst/>
          <a:gdLst/>
          <a:ahLst/>
          <a:cxnLst/>
          <a:rect l="0" t="0" r="0" b="0"/>
          <a:pathLst>
            <a:path>
              <a:moveTo>
                <a:pt x="0" y="24804"/>
              </a:moveTo>
              <a:lnTo>
                <a:pt x="1058103" y="2480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tx1"/>
            </a:solidFill>
          </a:endParaRPr>
        </a:p>
      </dsp:txBody>
      <dsp:txXfrm>
        <a:off x="3176076" y="2129265"/>
        <a:ext cx="52905" cy="52905"/>
      </dsp:txXfrm>
    </dsp:sp>
    <dsp:sp modelId="{9AB3FFA1-CE31-47BA-8B1B-B129AAAF373D}">
      <dsp:nvSpPr>
        <dsp:cNvPr id="0" name=""/>
        <dsp:cNvSpPr/>
      </dsp:nvSpPr>
      <dsp:spPr>
        <a:xfrm>
          <a:off x="3731483" y="1939894"/>
          <a:ext cx="7446976" cy="41132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Улучшение жилищных условий семей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3530" y="1951941"/>
        <a:ext cx="7422882" cy="387235"/>
      </dsp:txXfrm>
    </dsp:sp>
    <dsp:sp modelId="{868BABCA-F020-4553-8B86-BBDBEC60989F}">
      <dsp:nvSpPr>
        <dsp:cNvPr id="0" name=""/>
        <dsp:cNvSpPr/>
      </dsp:nvSpPr>
      <dsp:spPr>
        <a:xfrm rot="18150211">
          <a:off x="2231749" y="1335672"/>
          <a:ext cx="1909985" cy="49609"/>
        </a:xfrm>
        <a:custGeom>
          <a:avLst/>
          <a:gdLst/>
          <a:ahLst/>
          <a:cxnLst/>
          <a:rect l="0" t="0" r="0" b="0"/>
          <a:pathLst>
            <a:path>
              <a:moveTo>
                <a:pt x="0" y="24804"/>
              </a:moveTo>
              <a:lnTo>
                <a:pt x="1909985" y="2480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1" kern="1200">
            <a:solidFill>
              <a:schemeClr val="tx1"/>
            </a:solidFill>
          </a:endParaRPr>
        </a:p>
      </dsp:txBody>
      <dsp:txXfrm>
        <a:off x="3138992" y="1312727"/>
        <a:ext cx="95499" cy="95499"/>
      </dsp:txXfrm>
    </dsp:sp>
    <dsp:sp modelId="{A5C66F1A-9D4E-4EF8-B31B-36707E65ED54}">
      <dsp:nvSpPr>
        <dsp:cNvPr id="0" name=""/>
        <dsp:cNvSpPr/>
      </dsp:nvSpPr>
      <dsp:spPr>
        <a:xfrm>
          <a:off x="3699908" y="116542"/>
          <a:ext cx="7542316" cy="87706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ценности семейного образа жизни,  сохранения духовно-нравственных традиций в семейных отношениях и семейного воспитания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5596" y="142230"/>
        <a:ext cx="7490940" cy="825690"/>
      </dsp:txXfrm>
    </dsp:sp>
    <dsp:sp modelId="{CEF4BF88-824C-47DD-B47F-3A992B69E66D}">
      <dsp:nvSpPr>
        <dsp:cNvPr id="0" name=""/>
        <dsp:cNvSpPr/>
      </dsp:nvSpPr>
      <dsp:spPr>
        <a:xfrm rot="1950361">
          <a:off x="2576856" y="2472833"/>
          <a:ext cx="1234715" cy="49609"/>
        </a:xfrm>
        <a:custGeom>
          <a:avLst/>
          <a:gdLst/>
          <a:ahLst/>
          <a:cxnLst/>
          <a:rect l="0" t="0" r="0" b="0"/>
          <a:pathLst>
            <a:path>
              <a:moveTo>
                <a:pt x="0" y="24804"/>
              </a:moveTo>
              <a:lnTo>
                <a:pt x="1234715" y="2480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tx1"/>
            </a:solidFill>
          </a:endParaRPr>
        </a:p>
      </dsp:txBody>
      <dsp:txXfrm>
        <a:off x="3163346" y="2466770"/>
        <a:ext cx="61735" cy="61735"/>
      </dsp:txXfrm>
    </dsp:sp>
    <dsp:sp modelId="{4EED8951-916A-421B-914D-D8890D435DC9}">
      <dsp:nvSpPr>
        <dsp:cNvPr id="0" name=""/>
        <dsp:cNvSpPr/>
      </dsp:nvSpPr>
      <dsp:spPr>
        <a:xfrm>
          <a:off x="3714853" y="2503256"/>
          <a:ext cx="7463606" cy="652285"/>
        </a:xfrm>
        <a:prstGeom prst="roundRect">
          <a:avLst>
            <a:gd name="adj" fmla="val 10000"/>
          </a:avLst>
        </a:prstGeom>
        <a:solidFill>
          <a:srgbClr val="CC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материальной стабильности, улучшение финансового благополучия семьи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33958" y="2522361"/>
        <a:ext cx="7425396" cy="6140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ED19F-9598-4851-B9C1-58DECE8AB086}">
      <dsp:nvSpPr>
        <dsp:cNvPr id="0" name=""/>
        <dsp:cNvSpPr/>
      </dsp:nvSpPr>
      <dsp:spPr>
        <a:xfrm>
          <a:off x="-6318580" y="-967248"/>
          <a:ext cx="7526638" cy="7526638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B4C19-982E-4CAC-AAC0-F9AB1D5A0715}">
      <dsp:nvSpPr>
        <dsp:cNvPr id="0" name=""/>
        <dsp:cNvSpPr/>
      </dsp:nvSpPr>
      <dsp:spPr>
        <a:xfrm>
          <a:off x="392288" y="254218"/>
          <a:ext cx="11646398" cy="50821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3395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ценностей семьи,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родительства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детей, семейного образа жизни, уровня ответственности родителей за детей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288" y="254218"/>
        <a:ext cx="11646398" cy="508213"/>
      </dsp:txXfrm>
    </dsp:sp>
    <dsp:sp modelId="{55034FE9-4EA8-4AB6-8DF2-6BD9A32CED74}">
      <dsp:nvSpPr>
        <dsp:cNvPr id="0" name=""/>
        <dsp:cNvSpPr/>
      </dsp:nvSpPr>
      <dsp:spPr>
        <a:xfrm>
          <a:off x="74655" y="190692"/>
          <a:ext cx="635267" cy="6352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B112D4-162A-46B1-BDD9-FB82FF061DA9}">
      <dsp:nvSpPr>
        <dsp:cNvPr id="0" name=""/>
        <dsp:cNvSpPr/>
      </dsp:nvSpPr>
      <dsp:spPr>
        <a:xfrm>
          <a:off x="852522" y="1016986"/>
          <a:ext cx="11186164" cy="508213"/>
        </a:xfrm>
        <a:prstGeom prst="rect">
          <a:avLst/>
        </a:prstGeom>
        <a:gradFill rotWithShape="0">
          <a:gsLst>
            <a:gs pos="0">
              <a:schemeClr val="accent4">
                <a:hueOff val="1732616"/>
                <a:satOff val="-7995"/>
                <a:lumOff val="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732616"/>
                <a:satOff val="-7995"/>
                <a:lumOff val="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732616"/>
                <a:satOff val="-7995"/>
                <a:lumOff val="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3395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положительной динамики демографических показателей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2522" y="1016986"/>
        <a:ext cx="11186164" cy="508213"/>
      </dsp:txXfrm>
    </dsp:sp>
    <dsp:sp modelId="{3274A6D7-2254-427D-879E-B50C47125397}">
      <dsp:nvSpPr>
        <dsp:cNvPr id="0" name=""/>
        <dsp:cNvSpPr/>
      </dsp:nvSpPr>
      <dsp:spPr>
        <a:xfrm>
          <a:off x="534888" y="953460"/>
          <a:ext cx="635267" cy="6352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732616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51B951-708E-4E24-BDB5-FE05C69DB831}">
      <dsp:nvSpPr>
        <dsp:cNvPr id="0" name=""/>
        <dsp:cNvSpPr/>
      </dsp:nvSpPr>
      <dsp:spPr>
        <a:xfrm>
          <a:off x="1082422" y="1729319"/>
          <a:ext cx="10933959" cy="508213"/>
        </a:xfrm>
        <a:prstGeom prst="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3395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и уровня жизни семей с детьми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2422" y="1729319"/>
        <a:ext cx="10933959" cy="508213"/>
      </dsp:txXfrm>
    </dsp:sp>
    <dsp:sp modelId="{FF509AF2-85D6-414F-9A3B-C81D49D41586}">
      <dsp:nvSpPr>
        <dsp:cNvPr id="0" name=""/>
        <dsp:cNvSpPr/>
      </dsp:nvSpPr>
      <dsp:spPr>
        <a:xfrm>
          <a:off x="787093" y="1715669"/>
          <a:ext cx="635267" cy="6352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02D272-E1DA-4B79-B231-244FE24F2492}">
      <dsp:nvSpPr>
        <dsp:cNvPr id="0" name=""/>
        <dsp:cNvSpPr/>
      </dsp:nvSpPr>
      <dsp:spPr>
        <a:xfrm>
          <a:off x="1185254" y="2541964"/>
          <a:ext cx="10853432" cy="508213"/>
        </a:xfrm>
        <a:prstGeom prst="rect">
          <a:avLst/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3395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числа детей, находящихся в социально опасном положении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5254" y="2541964"/>
        <a:ext cx="10853432" cy="508213"/>
      </dsp:txXfrm>
    </dsp:sp>
    <dsp:sp modelId="{BEBDBE64-CAC0-4107-9D04-33A7B23DE0B8}">
      <dsp:nvSpPr>
        <dsp:cNvPr id="0" name=""/>
        <dsp:cNvSpPr/>
      </dsp:nvSpPr>
      <dsp:spPr>
        <a:xfrm>
          <a:off x="867620" y="2478437"/>
          <a:ext cx="635267" cy="6352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4FCE8E-18B4-49CF-ABA0-FF14CA26B4E7}">
      <dsp:nvSpPr>
        <dsp:cNvPr id="0" name=""/>
        <dsp:cNvSpPr/>
      </dsp:nvSpPr>
      <dsp:spPr>
        <a:xfrm>
          <a:off x="1057383" y="3321355"/>
          <a:ext cx="10933959" cy="508213"/>
        </a:xfrm>
        <a:prstGeom prst="rect">
          <a:avLst/>
        </a:prstGeom>
        <a:gradFill rotWithShape="0">
          <a:gsLst>
            <a:gs pos="0">
              <a:schemeClr val="accent4">
                <a:hueOff val="6930462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2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2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3395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социального неравенства в доступности социальных услуг, образования, здравоохранения для всех типов семей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7383" y="3321355"/>
        <a:ext cx="10933959" cy="508213"/>
      </dsp:txXfrm>
    </dsp:sp>
    <dsp:sp modelId="{3CBBF1B6-D7A9-4F15-BF9C-C6DEDC955F21}">
      <dsp:nvSpPr>
        <dsp:cNvPr id="0" name=""/>
        <dsp:cNvSpPr/>
      </dsp:nvSpPr>
      <dsp:spPr>
        <a:xfrm>
          <a:off x="787093" y="3241205"/>
          <a:ext cx="635267" cy="6352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F8E54E-07E6-4CAD-B24B-693336854E13}">
      <dsp:nvSpPr>
        <dsp:cNvPr id="0" name=""/>
        <dsp:cNvSpPr/>
      </dsp:nvSpPr>
      <dsp:spPr>
        <a:xfrm>
          <a:off x="877579" y="4058626"/>
          <a:ext cx="11186164" cy="508213"/>
        </a:xfrm>
        <a:prstGeom prst="rect">
          <a:avLst/>
        </a:prstGeom>
        <a:gradFill rotWithShape="0">
          <a:gsLst>
            <a:gs pos="0">
              <a:schemeClr val="accent4">
                <a:hueOff val="8663078"/>
                <a:satOff val="-39973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663078"/>
                <a:satOff val="-39973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663078"/>
                <a:satOff val="-39973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3395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предоставления социальных услуг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7579" y="4058626"/>
        <a:ext cx="11186164" cy="508213"/>
      </dsp:txXfrm>
    </dsp:sp>
    <dsp:sp modelId="{EBC352DD-E9BB-47C8-8514-300A108963AF}">
      <dsp:nvSpPr>
        <dsp:cNvPr id="0" name=""/>
        <dsp:cNvSpPr/>
      </dsp:nvSpPr>
      <dsp:spPr>
        <a:xfrm>
          <a:off x="534888" y="4003414"/>
          <a:ext cx="635267" cy="6352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8663078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42A4B3-8F5A-4D37-A21D-EEA89383D0A6}">
      <dsp:nvSpPr>
        <dsp:cNvPr id="0" name=""/>
        <dsp:cNvSpPr/>
      </dsp:nvSpPr>
      <dsp:spPr>
        <a:xfrm>
          <a:off x="392288" y="4829709"/>
          <a:ext cx="11646398" cy="508213"/>
        </a:xfrm>
        <a:prstGeom prst="rect">
          <a:avLst/>
        </a:prstGeom>
        <a:solidFill>
          <a:srgbClr val="00CC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3395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уменьшение</a:t>
          </a:r>
          <a:r>
            <a:rPr lang="ru-RU" sz="1800" b="1" kern="1200" dirty="0" smtClean="0"/>
            <a:t>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доли семей с детьми, совокупный среднедушевой доход которых ниже установленного прожиточного минимума в Ленинградской области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288" y="4829709"/>
        <a:ext cx="11646398" cy="508213"/>
      </dsp:txXfrm>
    </dsp:sp>
    <dsp:sp modelId="{77DE9EC8-C632-49E9-A786-518A115DDB3D}">
      <dsp:nvSpPr>
        <dsp:cNvPr id="0" name=""/>
        <dsp:cNvSpPr/>
      </dsp:nvSpPr>
      <dsp:spPr>
        <a:xfrm>
          <a:off x="74655" y="4766182"/>
          <a:ext cx="635267" cy="6352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0.11608</cdr:x>
      <cdr:y>0.88517</cdr:y>
    </cdr:from>
    <cdr:to>
      <cdr:x>0.96418</cdr:x>
      <cdr:y>0.98399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1515" y="2649646"/>
          <a:ext cx="3664212" cy="295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2013 г.         2014 г.     2015 г.      2016 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55906-6EC2-445B-AFE5-4DE3DF6F86FA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A7A39-152E-48A0-A731-80244BD9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032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F05C-4196-4F0B-AC35-DAF1AED9CCD0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97FF8-47D2-496A-ADDB-EE49D4800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512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464" indent="-285179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714" indent="-22814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7000" indent="-22814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285" indent="-22814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ED7629-AA45-4338-B7BD-729F8BF13D84}" type="slidenum">
              <a:rPr lang="ru-RU" sz="120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/>
              <a:t>7</a:t>
            </a:fld>
            <a:endParaRPr lang="ru-RU" sz="120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49"/>
              </a:spcBef>
              <a:tabLst>
                <a:tab pos="0" algn="l"/>
                <a:tab pos="912571" algn="l"/>
                <a:tab pos="1825142" algn="l"/>
                <a:tab pos="2737714" algn="l"/>
                <a:tab pos="3650285" algn="l"/>
                <a:tab pos="4562856" algn="l"/>
                <a:tab pos="5475427" algn="l"/>
                <a:tab pos="6387998" algn="l"/>
                <a:tab pos="7300570" algn="l"/>
                <a:tab pos="8213141" algn="l"/>
                <a:tab pos="9125712" algn="l"/>
                <a:tab pos="10038283" algn="l"/>
              </a:tabLst>
            </a:pPr>
            <a:endParaRPr lang="ru-RU" smtClean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20" tIns="46706" rIns="89820" bIns="46706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9AB8CCC3-64E9-4BF8-9DF6-EB8F2488A567}" type="slidenum">
              <a:rPr lang="ru-RU" sz="1200">
                <a:solidFill>
                  <a:srgbClr val="000000"/>
                </a:solidFill>
              </a:rPr>
              <a:pPr algn="r"/>
              <a:t>7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94F6-C519-4444-8CEA-CB160F35B303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7368-A286-4C97-A977-63429D1E5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2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94F6-C519-4444-8CEA-CB160F35B303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7368-A286-4C97-A977-63429D1E5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6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94F6-C519-4444-8CEA-CB160F35B303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7368-A286-4C97-A977-63429D1E5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4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94F6-C519-4444-8CEA-CB160F35B303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7368-A286-4C97-A977-63429D1E5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32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94F6-C519-4444-8CEA-CB160F35B303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7368-A286-4C97-A977-63429D1E5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95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94F6-C519-4444-8CEA-CB160F35B303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7368-A286-4C97-A977-63429D1E5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84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94F6-C519-4444-8CEA-CB160F35B303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7368-A286-4C97-A977-63429D1E5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81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94F6-C519-4444-8CEA-CB160F35B303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7368-A286-4C97-A977-63429D1E5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08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94F6-C519-4444-8CEA-CB160F35B303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7368-A286-4C97-A977-63429D1E5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6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94F6-C519-4444-8CEA-CB160F35B303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7368-A286-4C97-A977-63429D1E5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20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94F6-C519-4444-8CEA-CB160F35B303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7368-A286-4C97-A977-63429D1E5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40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 t="-8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F94F6-C519-4444-8CEA-CB160F35B303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77368-A286-4C97-A977-63429D1E5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79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png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4.png"/><Relationship Id="rId4" Type="http://schemas.openxmlformats.org/officeDocument/2006/relationships/image" Target="../media/image22.jpe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social.lenobl.ru/mo/kirishskiy" TargetMode="External"/><Relationship Id="rId13" Type="http://schemas.openxmlformats.org/officeDocument/2006/relationships/hyperlink" Target="http://social.lenobl.ru/mo/gatchinskiy" TargetMode="External"/><Relationship Id="rId18" Type="http://schemas.openxmlformats.org/officeDocument/2006/relationships/hyperlink" Target="http://social.lenobl.ru/mo/vsevolojskiy" TargetMode="External"/><Relationship Id="rId3" Type="http://schemas.openxmlformats.org/officeDocument/2006/relationships/hyperlink" Target="http://social.lenobl.ru/mo/podporojskiy" TargetMode="External"/><Relationship Id="rId21" Type="http://schemas.openxmlformats.org/officeDocument/2006/relationships/image" Target="../media/image6.png"/><Relationship Id="rId7" Type="http://schemas.openxmlformats.org/officeDocument/2006/relationships/hyperlink" Target="http://social.lenobl.ru/mo/volhovskiy" TargetMode="External"/><Relationship Id="rId12" Type="http://schemas.openxmlformats.org/officeDocument/2006/relationships/hyperlink" Target="http://social.lenobl.ru/mo/slantsevskiy" TargetMode="External"/><Relationship Id="rId17" Type="http://schemas.openxmlformats.org/officeDocument/2006/relationships/hyperlink" Target="http://social.lenobl.ru/mo/kingiseppskiy" TargetMode="External"/><Relationship Id="rId2" Type="http://schemas.openxmlformats.org/officeDocument/2006/relationships/image" Target="../media/image7.jpeg"/><Relationship Id="rId16" Type="http://schemas.openxmlformats.org/officeDocument/2006/relationships/hyperlink" Target="http://social.lenobl.ru/mo/sosnoviybor" TargetMode="External"/><Relationship Id="rId20" Type="http://schemas.openxmlformats.org/officeDocument/2006/relationships/hyperlink" Target="http://social.lenobl.ru/mo/viborgski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cial.lenobl.ru/mo/tihvinskiy" TargetMode="External"/><Relationship Id="rId11" Type="http://schemas.openxmlformats.org/officeDocument/2006/relationships/hyperlink" Target="http://social.lenobl.ru/mo/lujskiy" TargetMode="External"/><Relationship Id="rId5" Type="http://schemas.openxmlformats.org/officeDocument/2006/relationships/hyperlink" Target="http://social.lenobl.ru/mo/boksitogorskiy" TargetMode="External"/><Relationship Id="rId15" Type="http://schemas.openxmlformats.org/officeDocument/2006/relationships/hyperlink" Target="http://social.lenobl.ru/mo/lomonosovskiy" TargetMode="External"/><Relationship Id="rId10" Type="http://schemas.openxmlformats.org/officeDocument/2006/relationships/hyperlink" Target="http://social.lenobl.ru/mo/tosnenskiy" TargetMode="External"/><Relationship Id="rId19" Type="http://schemas.openxmlformats.org/officeDocument/2006/relationships/hyperlink" Target="http://social.lenobl.ru/mo/priozerskiy" TargetMode="External"/><Relationship Id="rId4" Type="http://schemas.openxmlformats.org/officeDocument/2006/relationships/hyperlink" Target="http://social.lenobl.ru/mo/lodeynopolskiy" TargetMode="External"/><Relationship Id="rId9" Type="http://schemas.openxmlformats.org/officeDocument/2006/relationships/hyperlink" Target="http://social.lenobl.ru/mo/kirovskiy" TargetMode="External"/><Relationship Id="rId14" Type="http://schemas.openxmlformats.org/officeDocument/2006/relationships/hyperlink" Target="http://social.lenobl.ru/mo/volosovskiy" TargetMode="External"/><Relationship Id="rId2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262858"/>
              </p:ext>
            </p:extLst>
          </p:nvPr>
        </p:nvGraphicFramePr>
        <p:xfrm>
          <a:off x="1172456" y="4363126"/>
          <a:ext cx="6929806" cy="742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29806"/>
              </a:tblGrid>
              <a:tr h="742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Стратегия региональной семейной политики – как основа сбережения людей, умножение человеческого капитала как главного богатства России.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04" y="182881"/>
            <a:ext cx="1101614" cy="11016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8166" y="182881"/>
            <a:ext cx="852722" cy="10252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2298" y="185709"/>
            <a:ext cx="880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Ленинградской области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социальной защите населения Ленинградской области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8914" y="535600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комитета по социальной защите населения Ленинградской области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Нещадим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Николаевна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9" y="3424781"/>
            <a:ext cx="4018022" cy="3361501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22515" y="1847048"/>
            <a:ext cx="11032176" cy="2432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органов социальной защиты населения Ленинградской области, направленная на сохранение и восстановление семейного окружения ребенка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86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94064" y="1690007"/>
            <a:ext cx="6025243" cy="215537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Иппотерапия</a:t>
            </a:r>
          </a:p>
          <a:p>
            <a:pPr algn="ctr">
              <a:spcBef>
                <a:spcPts val="0"/>
              </a:spcBef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сиделок</a:t>
            </a:r>
          </a:p>
          <a:p>
            <a:pPr algn="ctr">
              <a:spcBef>
                <a:spcPts val="0"/>
              </a:spcBef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такси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2643" y="273014"/>
            <a:ext cx="10972800" cy="927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предоставляемые в рамках государственной программы</a:t>
            </a:r>
          </a:p>
        </p:txBody>
      </p:sp>
      <p:pic>
        <p:nvPicPr>
          <p:cNvPr id="8" name="Picture 2" descr="Q:\ОБЩИЕ ПАПКИ\Фото для праздника\Дети услуга Дом няня\Иппотерапия\Иппотера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4061043"/>
            <a:ext cx="3978350" cy="225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19655" y="5929190"/>
            <a:ext cx="11817592" cy="833538"/>
            <a:chOff x="219655" y="5929190"/>
            <a:chExt cx="11817592" cy="833538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655" y="5929190"/>
              <a:ext cx="833538" cy="83353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97343" y="5968828"/>
              <a:ext cx="639904" cy="769408"/>
            </a:xfrm>
            <a:prstGeom prst="rect">
              <a:avLst/>
            </a:prstGeom>
          </p:spPr>
        </p:pic>
      </p:grpSp>
      <p:pic>
        <p:nvPicPr>
          <p:cNvPr id="3074" name="Picture 2" descr="C:\Users\kondrenko.KSZN\Documents\соц защита\фото\соц такси\P10503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082" y="1567543"/>
            <a:ext cx="3860797" cy="21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kondrenko.KSZN\Documents\соц защита\Учреждения\Волхов\3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973" y="4034791"/>
            <a:ext cx="3360737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kondrenko.KSZN\Documents\соц защита\Учреждения\Приозерск коммунары\фото 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057" y="4053744"/>
            <a:ext cx="3333881" cy="25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1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19655" y="5875423"/>
            <a:ext cx="11817592" cy="887305"/>
            <a:chOff x="219655" y="5875423"/>
            <a:chExt cx="11817592" cy="88730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655" y="5929190"/>
              <a:ext cx="833538" cy="83353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97343" y="5968828"/>
              <a:ext cx="639904" cy="769408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405495" y="5875423"/>
              <a:ext cx="11503478" cy="8164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36424" y="163421"/>
            <a:ext cx="8627609" cy="709158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 дополнительными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техническими средствами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828122" y="5875423"/>
            <a:ext cx="8627609" cy="816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kondrenko.KSZN\Documents\соц защита\Заявки на сайт\вертикализатор\IMG_08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181" y="89648"/>
            <a:ext cx="2699792" cy="26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690045168"/>
              </p:ext>
            </p:extLst>
          </p:nvPr>
        </p:nvGraphicFramePr>
        <p:xfrm>
          <a:off x="65987" y="963170"/>
          <a:ext cx="8289119" cy="469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115195691"/>
              </p:ext>
            </p:extLst>
          </p:nvPr>
        </p:nvGraphicFramePr>
        <p:xfrm>
          <a:off x="8324253" y="3083795"/>
          <a:ext cx="3867747" cy="276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466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opuo.ru/wp-content/uploads/2016/05/0_dcaa7_eb5f42ed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038" y="940189"/>
            <a:ext cx="2104650" cy="1311275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</p:pic>
      <p:pic>
        <p:nvPicPr>
          <p:cNvPr id="34820" name="Picture 4" descr="ТЁПЛЫЙ ДО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52100" y="1024602"/>
            <a:ext cx="1320800" cy="1144587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</p:pic>
      <p:sp>
        <p:nvSpPr>
          <p:cNvPr id="15" name="Нашивка 14"/>
          <p:cNvSpPr/>
          <p:nvPr/>
        </p:nvSpPr>
        <p:spPr>
          <a:xfrm>
            <a:off x="3141663" y="1023534"/>
            <a:ext cx="6288087" cy="1144587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9,1 млн. руб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557" name="Picture 4" descr="C:\Users\kondrenko.KSZN\Documents\соц защита\2015 год исходящие\Игнатьева\Соц сопровождение\2016 год\Обучение по гранту\2 гр\фото\DSCN57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02" y="2251464"/>
            <a:ext cx="2095686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" descr="C:\Users\kondrenko.KSZN\Documents\соц защита\Семинары и конференции\7 декабря 2016\картинки\gaz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37" y="4583141"/>
            <a:ext cx="2104651" cy="131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175"/>
            <a:ext cx="121202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Социальное сопровождение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на территории Ленинградской области в 2016 году</a:t>
            </a:r>
          </a:p>
        </p:txBody>
      </p:sp>
      <p:graphicFrame>
        <p:nvGraphicFramePr>
          <p:cNvPr id="2356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585960"/>
              </p:ext>
            </p:extLst>
          </p:nvPr>
        </p:nvGraphicFramePr>
        <p:xfrm>
          <a:off x="3090863" y="2416175"/>
          <a:ext cx="8555268" cy="3544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r:id="rId7" imgW="9291109" imgH="4371211" progId="Excel.Chart.8">
                  <p:embed/>
                </p:oleObj>
              </mc:Choice>
              <mc:Fallback>
                <p:oleObj r:id="rId7" imgW="9291109" imgH="437121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863" y="2416175"/>
                        <a:ext cx="8555268" cy="3544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219655" y="5875423"/>
            <a:ext cx="11817592" cy="887305"/>
            <a:chOff x="219655" y="5875423"/>
            <a:chExt cx="11817592" cy="88730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655" y="5929190"/>
              <a:ext cx="833538" cy="833538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397343" y="5968828"/>
              <a:ext cx="639904" cy="769408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405495" y="5875423"/>
              <a:ext cx="11503478" cy="8164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77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34077044"/>
              </p:ext>
            </p:extLst>
          </p:nvPr>
        </p:nvGraphicFramePr>
        <p:xfrm>
          <a:off x="563336" y="1102179"/>
          <a:ext cx="11217728" cy="5192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8836" y="104197"/>
            <a:ext cx="116322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Меры </a:t>
            </a:r>
            <a:r>
              <a:rPr lang="ru-RU" sz="29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социальной </a:t>
            </a:r>
            <a:r>
              <a:rPr lang="ru-RU" sz="29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поддержки </a:t>
            </a:r>
            <a:r>
              <a:rPr lang="ru-RU" sz="29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</a:t>
            </a:r>
            <a:r>
              <a:rPr lang="ru-RU" sz="29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ногодетным </a:t>
            </a:r>
            <a:r>
              <a:rPr lang="ru-RU" sz="29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приемным семьям, </a:t>
            </a:r>
            <a:endParaRPr lang="ru-RU" sz="29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29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воспитывающим </a:t>
            </a:r>
            <a:r>
              <a:rPr lang="ru-RU" sz="29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трех и более детей в возрасте до 18-ти лет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19655" y="5875423"/>
            <a:ext cx="11817592" cy="887305"/>
            <a:chOff x="219655" y="5875423"/>
            <a:chExt cx="11817592" cy="88730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655" y="5929190"/>
              <a:ext cx="833538" cy="833538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397343" y="5968828"/>
              <a:ext cx="639904" cy="769408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05495" y="5875423"/>
              <a:ext cx="11503478" cy="8164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Прямая соединительная линия 8"/>
          <p:cNvCxnSpPr/>
          <p:nvPr/>
        </p:nvCxnSpPr>
        <p:spPr>
          <a:xfrm flipV="1">
            <a:off x="269842" y="1085848"/>
            <a:ext cx="11503478" cy="816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495" y="136525"/>
            <a:ext cx="11503478" cy="900339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направления реализации Концепции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5" y="5929190"/>
            <a:ext cx="833538" cy="8335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97343" y="5968828"/>
            <a:ext cx="639904" cy="769408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405495" y="5875423"/>
            <a:ext cx="11503478" cy="816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77586" y="845684"/>
            <a:ext cx="11503478" cy="106136"/>
          </a:xfrm>
          <a:prstGeom prst="rect">
            <a:avLst/>
          </a:prstGeom>
          <a:ln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87878" y="6030053"/>
            <a:ext cx="10515600" cy="708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98820743"/>
              </p:ext>
            </p:extLst>
          </p:nvPr>
        </p:nvGraphicFramePr>
        <p:xfrm>
          <a:off x="538843" y="1078895"/>
          <a:ext cx="11370130" cy="4850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327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699424"/>
          </a:xfrm>
        </p:spPr>
        <p:txBody>
          <a:bodyPr>
            <a:normAutofit/>
          </a:bodyPr>
          <a:lstStyle/>
          <a:p>
            <a:pPr algn="ctr" defTabSz="1219170" fontAlgn="auto">
              <a:spcAft>
                <a:spcPts val="0"/>
              </a:spcAft>
              <a:defRPr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ожидаемые результаты: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070857498"/>
              </p:ext>
            </p:extLst>
          </p:nvPr>
        </p:nvGraphicFramePr>
        <p:xfrm>
          <a:off x="175568" y="950511"/>
          <a:ext cx="12113342" cy="5592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675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EBED19F-9598-4851-B9C1-58DECE8AB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>
                                            <p:graphicEl>
                                              <a:dgm id="{BEBED19F-9598-4851-B9C1-58DECE8AB0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5034FE9-4EA8-4AB6-8DF2-6BD9A32CE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3">
                                            <p:graphicEl>
                                              <a:dgm id="{55034FE9-4EA8-4AB6-8DF2-6BD9A32CED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5BB4C19-982E-4CAC-AAC0-F9AB1D5A0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3">
                                            <p:graphicEl>
                                              <a:dgm id="{35BB4C19-982E-4CAC-AAC0-F9AB1D5A0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274A6D7-2254-427D-879E-B50C47125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3">
                                            <p:graphicEl>
                                              <a:dgm id="{3274A6D7-2254-427D-879E-B50C47125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2B112D4-162A-46B1-BDD9-FB82FF061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>
                                            <p:graphicEl>
                                              <a:dgm id="{A2B112D4-162A-46B1-BDD9-FB82FF061D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F509AF2-85D6-414F-9A3B-C81D49D41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3">
                                            <p:graphicEl>
                                              <a:dgm id="{FF509AF2-85D6-414F-9A3B-C81D49D41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751B951-708E-4E24-BDB5-FE05C69DB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3">
                                            <p:graphicEl>
                                              <a:dgm id="{8751B951-708E-4E24-BDB5-FE05C69DB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EBDBE64-CAC0-4107-9D04-33A7B23DE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3">
                                            <p:graphicEl>
                                              <a:dgm id="{BEBDBE64-CAC0-4107-9D04-33A7B23DE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502D272-E1DA-4B79-B231-244FE24F2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3">
                                            <p:graphicEl>
                                              <a:dgm id="{E502D272-E1DA-4B79-B231-244FE24F2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CBBF1B6-D7A9-4F15-BF9C-C6DEDC955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3">
                                            <p:graphicEl>
                                              <a:dgm id="{3CBBF1B6-D7A9-4F15-BF9C-C6DEDC955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F4FCE8E-18B4-49CF-ABA0-FF14CA26B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3">
                                            <p:graphicEl>
                                              <a:dgm id="{CF4FCE8E-18B4-49CF-ABA0-FF14CA26B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BC352DD-E9BB-47C8-8514-300A10896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3">
                                            <p:graphicEl>
                                              <a:dgm id="{EBC352DD-E9BB-47C8-8514-300A10896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CF8E54E-07E6-4CAD-B24B-693336854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>
                                            <p:graphicEl>
                                              <a:dgm id="{CCF8E54E-07E6-4CAD-B24B-693336854E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7DE9EC8-C632-49E9-A786-518A115D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3">
                                            <p:graphicEl>
                                              <a:dgm id="{77DE9EC8-C632-49E9-A786-518A115DD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F42A4B3-8F5A-4D37-A21D-EEA89383D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3">
                                            <p:graphicEl>
                                              <a:dgm id="{CF42A4B3-8F5A-4D37-A21D-EEA89383D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ru-RU" b="1" i="1" u="sng" dirty="0" smtClean="0"/>
          </a:p>
          <a:p>
            <a:pPr marL="0" indent="0" algn="r">
              <a:buNone/>
            </a:pPr>
            <a:r>
              <a:rPr lang="ru-RU" sz="29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Создание </a:t>
            </a:r>
            <a:r>
              <a:rPr lang="ru-RU" sz="29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условий для роста рождаемости, </a:t>
            </a:r>
            <a:r>
              <a:rPr lang="ru-RU" sz="29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охрана </a:t>
            </a:r>
            <a:r>
              <a:rPr lang="ru-RU" sz="29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материнства и детства, </a:t>
            </a:r>
            <a:r>
              <a:rPr lang="ru-RU" sz="29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укрепление </a:t>
            </a:r>
            <a:r>
              <a:rPr lang="ru-RU" sz="29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института семьи – это приоритетные социальные задачи в России.  </a:t>
            </a:r>
          </a:p>
          <a:p>
            <a:pPr marL="0" indent="0">
              <a:buNone/>
            </a:pPr>
            <a:r>
              <a:rPr lang="ru-RU" sz="29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  <a:r>
              <a:rPr lang="ru-RU" sz="29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В.В</a:t>
            </a:r>
            <a:r>
              <a:rPr lang="ru-RU" sz="29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29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Путин</a:t>
            </a:r>
          </a:p>
          <a:p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5" y="5929190"/>
            <a:ext cx="833538" cy="8335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7343" y="5968828"/>
            <a:ext cx="639904" cy="76940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310243" y="1681843"/>
            <a:ext cx="11503478" cy="816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05495" y="5875423"/>
            <a:ext cx="11503478" cy="816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2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 flipV="1">
            <a:off x="310243" y="1477743"/>
            <a:ext cx="11503478" cy="816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219655" y="5875423"/>
            <a:ext cx="11817592" cy="887305"/>
            <a:chOff x="219655" y="5875423"/>
            <a:chExt cx="11817592" cy="88730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655" y="5929190"/>
              <a:ext cx="833538" cy="833538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97343" y="5968828"/>
              <a:ext cx="639904" cy="769408"/>
            </a:xfrm>
            <a:prstGeom prst="rect">
              <a:avLst/>
            </a:prstGeom>
          </p:spPr>
        </p:pic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405495" y="5875423"/>
              <a:ext cx="11503478" cy="8164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16"/>
          <p:cNvSpPr/>
          <p:nvPr/>
        </p:nvSpPr>
        <p:spPr>
          <a:xfrm>
            <a:off x="146956" y="1534190"/>
            <a:ext cx="1166676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Семья - это основа основ. Именно в семейном кругу прививаются первые гражданские, патриотические чувства, создается та атмосфера, в которой формируется личность и мировоззрение ребенка. Чем больше семей живут в гармонии и согласии, тем гуманнее, нравственнее и сильнее наше общество</a:t>
            </a:r>
            <a:r>
              <a:rPr lang="ru-RU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В.В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Путин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Объект 36"/>
          <p:cNvSpPr>
            <a:spLocks noGrp="1"/>
          </p:cNvSpPr>
          <p:nvPr>
            <p:ph idx="1"/>
          </p:nvPr>
        </p:nvSpPr>
        <p:spPr>
          <a:xfrm>
            <a:off x="8196943" y="2656028"/>
            <a:ext cx="3961511" cy="318200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муниципальных районов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городской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Заголовок 35"/>
          <p:cNvSpPr>
            <a:spLocks noGrp="1"/>
          </p:cNvSpPr>
          <p:nvPr>
            <p:ph type="title"/>
          </p:nvPr>
        </p:nvSpPr>
        <p:spPr>
          <a:xfrm>
            <a:off x="594104" y="338328"/>
            <a:ext cx="10988296" cy="95979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область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Административно-территориальное деление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4"/>
          <p:cNvGrpSpPr>
            <a:grpSpLocks/>
          </p:cNvGrpSpPr>
          <p:nvPr/>
        </p:nvGrpSpPr>
        <p:grpSpPr bwMode="auto">
          <a:xfrm>
            <a:off x="434278" y="1373394"/>
            <a:ext cx="7826964" cy="4936499"/>
            <a:chOff x="-78" y="-195"/>
            <a:chExt cx="3600" cy="2463"/>
          </a:xfrm>
        </p:grpSpPr>
        <p:pic>
          <p:nvPicPr>
            <p:cNvPr id="41" name="Picture 5" descr="karta31p%5b1%5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" y="-195"/>
              <a:ext cx="3600" cy="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Freeform 6">
              <a:hlinkClick r:id="rId3" tooltip="Подпорожский район"/>
            </p:cNvPr>
            <p:cNvSpPr>
              <a:spLocks/>
            </p:cNvSpPr>
            <p:nvPr/>
          </p:nvSpPr>
          <p:spPr bwMode="auto">
            <a:xfrm>
              <a:off x="2418" y="24"/>
              <a:ext cx="888" cy="810"/>
            </a:xfrm>
            <a:custGeom>
              <a:avLst/>
              <a:gdLst>
                <a:gd name="T0" fmla="*/ 726 w 888"/>
                <a:gd name="T1" fmla="*/ 870 h 810"/>
                <a:gd name="T2" fmla="*/ 774 w 888"/>
                <a:gd name="T3" fmla="*/ 594 h 810"/>
                <a:gd name="T4" fmla="*/ 702 w 888"/>
                <a:gd name="T5" fmla="*/ 408 h 810"/>
                <a:gd name="T6" fmla="*/ 864 w 888"/>
                <a:gd name="T7" fmla="*/ 342 h 810"/>
                <a:gd name="T8" fmla="*/ 888 w 888"/>
                <a:gd name="T9" fmla="*/ 60 h 810"/>
                <a:gd name="T10" fmla="*/ 492 w 888"/>
                <a:gd name="T11" fmla="*/ 0 h 810"/>
                <a:gd name="T12" fmla="*/ 390 w 888"/>
                <a:gd name="T13" fmla="*/ 102 h 810"/>
                <a:gd name="T14" fmla="*/ 270 w 888"/>
                <a:gd name="T15" fmla="*/ 42 h 810"/>
                <a:gd name="T16" fmla="*/ 0 w 888"/>
                <a:gd name="T17" fmla="*/ 138 h 810"/>
                <a:gd name="T18" fmla="*/ 84 w 888"/>
                <a:gd name="T19" fmla="*/ 216 h 810"/>
                <a:gd name="T20" fmla="*/ 174 w 888"/>
                <a:gd name="T21" fmla="*/ 168 h 810"/>
                <a:gd name="T22" fmla="*/ 138 w 888"/>
                <a:gd name="T23" fmla="*/ 306 h 810"/>
                <a:gd name="T24" fmla="*/ 138 w 888"/>
                <a:gd name="T25" fmla="*/ 414 h 810"/>
                <a:gd name="T26" fmla="*/ 258 w 888"/>
                <a:gd name="T27" fmla="*/ 450 h 810"/>
                <a:gd name="T28" fmla="*/ 498 w 888"/>
                <a:gd name="T29" fmla="*/ 810 h 810"/>
                <a:gd name="T30" fmla="*/ 726 w 888"/>
                <a:gd name="T31" fmla="*/ 87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8" h="810">
                  <a:moveTo>
                    <a:pt x="726" y="870"/>
                  </a:moveTo>
                  <a:lnTo>
                    <a:pt x="774" y="594"/>
                  </a:lnTo>
                  <a:lnTo>
                    <a:pt x="702" y="408"/>
                  </a:lnTo>
                  <a:lnTo>
                    <a:pt x="864" y="342"/>
                  </a:lnTo>
                  <a:lnTo>
                    <a:pt x="888" y="60"/>
                  </a:lnTo>
                  <a:lnTo>
                    <a:pt x="492" y="0"/>
                  </a:lnTo>
                  <a:lnTo>
                    <a:pt x="390" y="102"/>
                  </a:lnTo>
                  <a:lnTo>
                    <a:pt x="270" y="42"/>
                  </a:lnTo>
                  <a:lnTo>
                    <a:pt x="0" y="138"/>
                  </a:lnTo>
                  <a:lnTo>
                    <a:pt x="84" y="216"/>
                  </a:lnTo>
                  <a:lnTo>
                    <a:pt x="174" y="168"/>
                  </a:lnTo>
                  <a:lnTo>
                    <a:pt x="138" y="306"/>
                  </a:lnTo>
                  <a:lnTo>
                    <a:pt x="138" y="414"/>
                  </a:lnTo>
                  <a:lnTo>
                    <a:pt x="258" y="450"/>
                  </a:lnTo>
                  <a:lnTo>
                    <a:pt x="498" y="810"/>
                  </a:lnTo>
                  <a:lnTo>
                    <a:pt x="726" y="87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7">
              <a:hlinkClick r:id="rId4" tooltip="Лодейнопольский район"/>
            </p:cNvPr>
            <p:cNvSpPr>
              <a:spLocks/>
            </p:cNvSpPr>
            <p:nvPr/>
          </p:nvSpPr>
          <p:spPr bwMode="auto">
            <a:xfrm>
              <a:off x="2190" y="288"/>
              <a:ext cx="708" cy="672"/>
            </a:xfrm>
            <a:custGeom>
              <a:avLst/>
              <a:gdLst>
                <a:gd name="T0" fmla="*/ 0 w 708"/>
                <a:gd name="T1" fmla="*/ 402 h 672"/>
                <a:gd name="T2" fmla="*/ 270 w 708"/>
                <a:gd name="T3" fmla="*/ 510 h 672"/>
                <a:gd name="T4" fmla="*/ 366 w 708"/>
                <a:gd name="T5" fmla="*/ 672 h 672"/>
                <a:gd name="T6" fmla="*/ 666 w 708"/>
                <a:gd name="T7" fmla="*/ 660 h 672"/>
                <a:gd name="T8" fmla="*/ 708 w 708"/>
                <a:gd name="T9" fmla="*/ 546 h 672"/>
                <a:gd name="T10" fmla="*/ 468 w 708"/>
                <a:gd name="T11" fmla="*/ 192 h 672"/>
                <a:gd name="T12" fmla="*/ 354 w 708"/>
                <a:gd name="T13" fmla="*/ 156 h 672"/>
                <a:gd name="T14" fmla="*/ 348 w 708"/>
                <a:gd name="T15" fmla="*/ 42 h 672"/>
                <a:gd name="T16" fmla="*/ 246 w 708"/>
                <a:gd name="T17" fmla="*/ 0 h 672"/>
                <a:gd name="T18" fmla="*/ 12 w 708"/>
                <a:gd name="T19" fmla="*/ 252 h 672"/>
                <a:gd name="T20" fmla="*/ 0 w 708"/>
                <a:gd name="T21" fmla="*/ 40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8" h="672">
                  <a:moveTo>
                    <a:pt x="0" y="402"/>
                  </a:moveTo>
                  <a:lnTo>
                    <a:pt x="270" y="510"/>
                  </a:lnTo>
                  <a:lnTo>
                    <a:pt x="366" y="672"/>
                  </a:lnTo>
                  <a:lnTo>
                    <a:pt x="666" y="660"/>
                  </a:lnTo>
                  <a:lnTo>
                    <a:pt x="708" y="546"/>
                  </a:lnTo>
                  <a:lnTo>
                    <a:pt x="468" y="192"/>
                  </a:lnTo>
                  <a:lnTo>
                    <a:pt x="354" y="156"/>
                  </a:lnTo>
                  <a:lnTo>
                    <a:pt x="348" y="42"/>
                  </a:lnTo>
                  <a:lnTo>
                    <a:pt x="246" y="0"/>
                  </a:lnTo>
                  <a:lnTo>
                    <a:pt x="12" y="252"/>
                  </a:lnTo>
                  <a:lnTo>
                    <a:pt x="0" y="40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8">
              <a:hlinkClick r:id="rId5" tooltip="Бокситогорский район"/>
            </p:cNvPr>
            <p:cNvSpPr>
              <a:spLocks/>
            </p:cNvSpPr>
            <p:nvPr/>
          </p:nvSpPr>
          <p:spPr bwMode="auto">
            <a:xfrm>
              <a:off x="2502" y="960"/>
              <a:ext cx="846" cy="900"/>
            </a:xfrm>
            <a:custGeom>
              <a:avLst/>
              <a:gdLst>
                <a:gd name="T0" fmla="*/ 0 w 846"/>
                <a:gd name="T1" fmla="*/ 672 h 900"/>
                <a:gd name="T2" fmla="*/ 198 w 846"/>
                <a:gd name="T3" fmla="*/ 882 h 900"/>
                <a:gd name="T4" fmla="*/ 312 w 846"/>
                <a:gd name="T5" fmla="*/ 816 h 900"/>
                <a:gd name="T6" fmla="*/ 402 w 846"/>
                <a:gd name="T7" fmla="*/ 900 h 900"/>
                <a:gd name="T8" fmla="*/ 498 w 846"/>
                <a:gd name="T9" fmla="*/ 888 h 900"/>
                <a:gd name="T10" fmla="*/ 534 w 846"/>
                <a:gd name="T11" fmla="*/ 774 h 900"/>
                <a:gd name="T12" fmla="*/ 750 w 846"/>
                <a:gd name="T13" fmla="*/ 714 h 900"/>
                <a:gd name="T14" fmla="*/ 846 w 846"/>
                <a:gd name="T15" fmla="*/ 396 h 900"/>
                <a:gd name="T16" fmla="*/ 744 w 846"/>
                <a:gd name="T17" fmla="*/ 336 h 900"/>
                <a:gd name="T18" fmla="*/ 792 w 846"/>
                <a:gd name="T19" fmla="*/ 162 h 900"/>
                <a:gd name="T20" fmla="*/ 582 w 846"/>
                <a:gd name="T21" fmla="*/ 0 h 900"/>
                <a:gd name="T22" fmla="*/ 516 w 846"/>
                <a:gd name="T23" fmla="*/ 270 h 900"/>
                <a:gd name="T24" fmla="*/ 414 w 846"/>
                <a:gd name="T25" fmla="*/ 288 h 900"/>
                <a:gd name="T26" fmla="*/ 414 w 846"/>
                <a:gd name="T27" fmla="*/ 408 h 900"/>
                <a:gd name="T28" fmla="*/ 192 w 846"/>
                <a:gd name="T29" fmla="*/ 372 h 900"/>
                <a:gd name="T30" fmla="*/ 180 w 846"/>
                <a:gd name="T31" fmla="*/ 306 h 900"/>
                <a:gd name="T32" fmla="*/ 102 w 846"/>
                <a:gd name="T33" fmla="*/ 318 h 900"/>
                <a:gd name="T34" fmla="*/ 0 w 846"/>
                <a:gd name="T35" fmla="*/ 67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6" h="900">
                  <a:moveTo>
                    <a:pt x="0" y="672"/>
                  </a:moveTo>
                  <a:lnTo>
                    <a:pt x="198" y="882"/>
                  </a:lnTo>
                  <a:lnTo>
                    <a:pt x="312" y="816"/>
                  </a:lnTo>
                  <a:lnTo>
                    <a:pt x="402" y="900"/>
                  </a:lnTo>
                  <a:lnTo>
                    <a:pt x="498" y="888"/>
                  </a:lnTo>
                  <a:lnTo>
                    <a:pt x="534" y="774"/>
                  </a:lnTo>
                  <a:lnTo>
                    <a:pt x="750" y="714"/>
                  </a:lnTo>
                  <a:lnTo>
                    <a:pt x="846" y="396"/>
                  </a:lnTo>
                  <a:lnTo>
                    <a:pt x="744" y="336"/>
                  </a:lnTo>
                  <a:lnTo>
                    <a:pt x="792" y="162"/>
                  </a:lnTo>
                  <a:lnTo>
                    <a:pt x="582" y="0"/>
                  </a:lnTo>
                  <a:lnTo>
                    <a:pt x="516" y="270"/>
                  </a:lnTo>
                  <a:lnTo>
                    <a:pt x="414" y="288"/>
                  </a:lnTo>
                  <a:lnTo>
                    <a:pt x="414" y="408"/>
                  </a:lnTo>
                  <a:lnTo>
                    <a:pt x="192" y="372"/>
                  </a:lnTo>
                  <a:lnTo>
                    <a:pt x="180" y="306"/>
                  </a:lnTo>
                  <a:lnTo>
                    <a:pt x="102" y="318"/>
                  </a:lnTo>
                  <a:lnTo>
                    <a:pt x="0" y="67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9">
              <a:hlinkClick r:id="rId6" tooltip="Тихвинский район"/>
            </p:cNvPr>
            <p:cNvSpPr>
              <a:spLocks/>
            </p:cNvSpPr>
            <p:nvPr/>
          </p:nvSpPr>
          <p:spPr bwMode="auto">
            <a:xfrm>
              <a:off x="2124" y="840"/>
              <a:ext cx="1020" cy="834"/>
            </a:xfrm>
            <a:custGeom>
              <a:avLst/>
              <a:gdLst>
                <a:gd name="T0" fmla="*/ 0 w 1020"/>
                <a:gd name="T1" fmla="*/ 612 h 834"/>
                <a:gd name="T2" fmla="*/ 156 w 1020"/>
                <a:gd name="T3" fmla="*/ 786 h 834"/>
                <a:gd name="T4" fmla="*/ 222 w 1020"/>
                <a:gd name="T5" fmla="*/ 834 h 834"/>
                <a:gd name="T6" fmla="*/ 360 w 1020"/>
                <a:gd name="T7" fmla="*/ 786 h 834"/>
                <a:gd name="T8" fmla="*/ 468 w 1020"/>
                <a:gd name="T9" fmla="*/ 432 h 834"/>
                <a:gd name="T10" fmla="*/ 570 w 1020"/>
                <a:gd name="T11" fmla="*/ 414 h 834"/>
                <a:gd name="T12" fmla="*/ 582 w 1020"/>
                <a:gd name="T13" fmla="*/ 480 h 834"/>
                <a:gd name="T14" fmla="*/ 774 w 1020"/>
                <a:gd name="T15" fmla="*/ 516 h 834"/>
                <a:gd name="T16" fmla="*/ 780 w 1020"/>
                <a:gd name="T17" fmla="*/ 402 h 834"/>
                <a:gd name="T18" fmla="*/ 882 w 1020"/>
                <a:gd name="T19" fmla="*/ 372 h 834"/>
                <a:gd name="T20" fmla="*/ 954 w 1020"/>
                <a:gd name="T21" fmla="*/ 108 h 834"/>
                <a:gd name="T22" fmla="*/ 1008 w 1020"/>
                <a:gd name="T23" fmla="*/ 126 h 834"/>
                <a:gd name="T24" fmla="*/ 1020 w 1020"/>
                <a:gd name="T25" fmla="*/ 72 h 834"/>
                <a:gd name="T26" fmla="*/ 798 w 1020"/>
                <a:gd name="T27" fmla="*/ 0 h 834"/>
                <a:gd name="T28" fmla="*/ 738 w 1020"/>
                <a:gd name="T29" fmla="*/ 120 h 834"/>
                <a:gd name="T30" fmla="*/ 444 w 1020"/>
                <a:gd name="T31" fmla="*/ 138 h 834"/>
                <a:gd name="T32" fmla="*/ 312 w 1020"/>
                <a:gd name="T33" fmla="*/ 204 h 834"/>
                <a:gd name="T34" fmla="*/ 180 w 1020"/>
                <a:gd name="T35" fmla="*/ 162 h 834"/>
                <a:gd name="T36" fmla="*/ 210 w 1020"/>
                <a:gd name="T37" fmla="*/ 360 h 834"/>
                <a:gd name="T38" fmla="*/ 0 w 1020"/>
                <a:gd name="T39" fmla="*/ 612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0" h="834">
                  <a:moveTo>
                    <a:pt x="0" y="612"/>
                  </a:moveTo>
                  <a:lnTo>
                    <a:pt x="156" y="786"/>
                  </a:lnTo>
                  <a:lnTo>
                    <a:pt x="222" y="834"/>
                  </a:lnTo>
                  <a:lnTo>
                    <a:pt x="360" y="786"/>
                  </a:lnTo>
                  <a:lnTo>
                    <a:pt x="468" y="432"/>
                  </a:lnTo>
                  <a:lnTo>
                    <a:pt x="570" y="414"/>
                  </a:lnTo>
                  <a:lnTo>
                    <a:pt x="582" y="480"/>
                  </a:lnTo>
                  <a:lnTo>
                    <a:pt x="774" y="516"/>
                  </a:lnTo>
                  <a:lnTo>
                    <a:pt x="780" y="402"/>
                  </a:lnTo>
                  <a:lnTo>
                    <a:pt x="882" y="372"/>
                  </a:lnTo>
                  <a:lnTo>
                    <a:pt x="954" y="108"/>
                  </a:lnTo>
                  <a:lnTo>
                    <a:pt x="1008" y="126"/>
                  </a:lnTo>
                  <a:lnTo>
                    <a:pt x="1020" y="72"/>
                  </a:lnTo>
                  <a:lnTo>
                    <a:pt x="798" y="0"/>
                  </a:lnTo>
                  <a:lnTo>
                    <a:pt x="738" y="120"/>
                  </a:lnTo>
                  <a:lnTo>
                    <a:pt x="444" y="138"/>
                  </a:lnTo>
                  <a:lnTo>
                    <a:pt x="312" y="204"/>
                  </a:lnTo>
                  <a:lnTo>
                    <a:pt x="180" y="162"/>
                  </a:lnTo>
                  <a:lnTo>
                    <a:pt x="210" y="360"/>
                  </a:lnTo>
                  <a:lnTo>
                    <a:pt x="0" y="6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10">
              <a:hlinkClick r:id="rId7" tooltip="Волховский район"/>
            </p:cNvPr>
            <p:cNvSpPr>
              <a:spLocks/>
            </p:cNvSpPr>
            <p:nvPr/>
          </p:nvSpPr>
          <p:spPr bwMode="auto">
            <a:xfrm>
              <a:off x="1722" y="672"/>
              <a:ext cx="828" cy="774"/>
            </a:xfrm>
            <a:custGeom>
              <a:avLst/>
              <a:gdLst>
                <a:gd name="T0" fmla="*/ 120 w 828"/>
                <a:gd name="T1" fmla="*/ 648 h 774"/>
                <a:gd name="T2" fmla="*/ 390 w 828"/>
                <a:gd name="T3" fmla="*/ 774 h 774"/>
                <a:gd name="T4" fmla="*/ 600 w 828"/>
                <a:gd name="T5" fmla="*/ 528 h 774"/>
                <a:gd name="T6" fmla="*/ 570 w 828"/>
                <a:gd name="T7" fmla="*/ 318 h 774"/>
                <a:gd name="T8" fmla="*/ 708 w 828"/>
                <a:gd name="T9" fmla="*/ 354 h 774"/>
                <a:gd name="T10" fmla="*/ 828 w 828"/>
                <a:gd name="T11" fmla="*/ 306 h 774"/>
                <a:gd name="T12" fmla="*/ 726 w 828"/>
                <a:gd name="T13" fmla="*/ 138 h 774"/>
                <a:gd name="T14" fmla="*/ 366 w 828"/>
                <a:gd name="T15" fmla="*/ 0 h 774"/>
                <a:gd name="T16" fmla="*/ 360 w 828"/>
                <a:gd name="T17" fmla="*/ 288 h 774"/>
                <a:gd name="T18" fmla="*/ 216 w 828"/>
                <a:gd name="T19" fmla="*/ 354 h 774"/>
                <a:gd name="T20" fmla="*/ 156 w 828"/>
                <a:gd name="T21" fmla="*/ 216 h 774"/>
                <a:gd name="T22" fmla="*/ 0 w 828"/>
                <a:gd name="T23" fmla="*/ 258 h 774"/>
                <a:gd name="T24" fmla="*/ 102 w 828"/>
                <a:gd name="T25" fmla="*/ 366 h 774"/>
                <a:gd name="T26" fmla="*/ 114 w 828"/>
                <a:gd name="T27" fmla="*/ 516 h 774"/>
                <a:gd name="T28" fmla="*/ 168 w 828"/>
                <a:gd name="T29" fmla="*/ 546 h 774"/>
                <a:gd name="T30" fmla="*/ 120 w 828"/>
                <a:gd name="T31" fmla="*/ 648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8" h="774">
                  <a:moveTo>
                    <a:pt x="120" y="648"/>
                  </a:moveTo>
                  <a:lnTo>
                    <a:pt x="390" y="774"/>
                  </a:lnTo>
                  <a:lnTo>
                    <a:pt x="600" y="528"/>
                  </a:lnTo>
                  <a:lnTo>
                    <a:pt x="570" y="318"/>
                  </a:lnTo>
                  <a:lnTo>
                    <a:pt x="708" y="354"/>
                  </a:lnTo>
                  <a:lnTo>
                    <a:pt x="828" y="306"/>
                  </a:lnTo>
                  <a:lnTo>
                    <a:pt x="726" y="138"/>
                  </a:lnTo>
                  <a:lnTo>
                    <a:pt x="366" y="0"/>
                  </a:lnTo>
                  <a:lnTo>
                    <a:pt x="360" y="288"/>
                  </a:lnTo>
                  <a:lnTo>
                    <a:pt x="216" y="354"/>
                  </a:lnTo>
                  <a:lnTo>
                    <a:pt x="156" y="216"/>
                  </a:lnTo>
                  <a:lnTo>
                    <a:pt x="0" y="258"/>
                  </a:lnTo>
                  <a:lnTo>
                    <a:pt x="102" y="366"/>
                  </a:lnTo>
                  <a:lnTo>
                    <a:pt x="114" y="516"/>
                  </a:lnTo>
                  <a:lnTo>
                    <a:pt x="168" y="546"/>
                  </a:lnTo>
                  <a:lnTo>
                    <a:pt x="120" y="64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11">
              <a:hlinkClick r:id="rId8" tooltip="Киришский район"/>
            </p:cNvPr>
            <p:cNvSpPr>
              <a:spLocks/>
            </p:cNvSpPr>
            <p:nvPr/>
          </p:nvSpPr>
          <p:spPr bwMode="auto">
            <a:xfrm>
              <a:off x="1692" y="1338"/>
              <a:ext cx="564" cy="540"/>
            </a:xfrm>
            <a:custGeom>
              <a:avLst/>
              <a:gdLst>
                <a:gd name="T0" fmla="*/ 6 w 564"/>
                <a:gd name="T1" fmla="*/ 318 h 540"/>
                <a:gd name="T2" fmla="*/ 240 w 564"/>
                <a:gd name="T3" fmla="*/ 330 h 540"/>
                <a:gd name="T4" fmla="*/ 318 w 564"/>
                <a:gd name="T5" fmla="*/ 540 h 540"/>
                <a:gd name="T6" fmla="*/ 414 w 564"/>
                <a:gd name="T7" fmla="*/ 534 h 540"/>
                <a:gd name="T8" fmla="*/ 564 w 564"/>
                <a:gd name="T9" fmla="*/ 282 h 540"/>
                <a:gd name="T10" fmla="*/ 426 w 564"/>
                <a:gd name="T11" fmla="*/ 126 h 540"/>
                <a:gd name="T12" fmla="*/ 156 w 564"/>
                <a:gd name="T13" fmla="*/ 0 h 540"/>
                <a:gd name="T14" fmla="*/ 0 w 564"/>
                <a:gd name="T15" fmla="*/ 222 h 540"/>
                <a:gd name="T16" fmla="*/ 6 w 564"/>
                <a:gd name="T17" fmla="*/ 31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4" h="540">
                  <a:moveTo>
                    <a:pt x="6" y="318"/>
                  </a:moveTo>
                  <a:lnTo>
                    <a:pt x="240" y="330"/>
                  </a:lnTo>
                  <a:lnTo>
                    <a:pt x="318" y="540"/>
                  </a:lnTo>
                  <a:lnTo>
                    <a:pt x="414" y="534"/>
                  </a:lnTo>
                  <a:lnTo>
                    <a:pt x="564" y="282"/>
                  </a:lnTo>
                  <a:lnTo>
                    <a:pt x="426" y="126"/>
                  </a:lnTo>
                  <a:lnTo>
                    <a:pt x="156" y="0"/>
                  </a:lnTo>
                  <a:lnTo>
                    <a:pt x="0" y="222"/>
                  </a:lnTo>
                  <a:lnTo>
                    <a:pt x="6" y="31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12">
              <a:hlinkClick r:id="rId9" tooltip="Кировский район"/>
            </p:cNvPr>
            <p:cNvSpPr>
              <a:spLocks/>
            </p:cNvSpPr>
            <p:nvPr/>
          </p:nvSpPr>
          <p:spPr bwMode="auto">
            <a:xfrm>
              <a:off x="1350" y="942"/>
              <a:ext cx="516" cy="612"/>
            </a:xfrm>
            <a:custGeom>
              <a:avLst/>
              <a:gdLst>
                <a:gd name="T0" fmla="*/ 0 w 516"/>
                <a:gd name="T1" fmla="*/ 372 h 612"/>
                <a:gd name="T2" fmla="*/ 330 w 516"/>
                <a:gd name="T3" fmla="*/ 612 h 612"/>
                <a:gd name="T4" fmla="*/ 486 w 516"/>
                <a:gd name="T5" fmla="*/ 372 h 612"/>
                <a:gd name="T6" fmla="*/ 516 w 516"/>
                <a:gd name="T7" fmla="*/ 282 h 612"/>
                <a:gd name="T8" fmla="*/ 468 w 516"/>
                <a:gd name="T9" fmla="*/ 252 h 612"/>
                <a:gd name="T10" fmla="*/ 456 w 516"/>
                <a:gd name="T11" fmla="*/ 102 h 612"/>
                <a:gd name="T12" fmla="*/ 366 w 516"/>
                <a:gd name="T13" fmla="*/ 0 h 612"/>
                <a:gd name="T14" fmla="*/ 294 w 516"/>
                <a:gd name="T15" fmla="*/ 264 h 612"/>
                <a:gd name="T16" fmla="*/ 84 w 516"/>
                <a:gd name="T17" fmla="*/ 258 h 612"/>
                <a:gd name="T18" fmla="*/ 0 w 516"/>
                <a:gd name="T19" fmla="*/ 37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6" h="612">
                  <a:moveTo>
                    <a:pt x="0" y="372"/>
                  </a:moveTo>
                  <a:lnTo>
                    <a:pt x="330" y="612"/>
                  </a:lnTo>
                  <a:lnTo>
                    <a:pt x="486" y="372"/>
                  </a:lnTo>
                  <a:lnTo>
                    <a:pt x="516" y="282"/>
                  </a:lnTo>
                  <a:lnTo>
                    <a:pt x="468" y="252"/>
                  </a:lnTo>
                  <a:lnTo>
                    <a:pt x="456" y="102"/>
                  </a:lnTo>
                  <a:lnTo>
                    <a:pt x="366" y="0"/>
                  </a:lnTo>
                  <a:lnTo>
                    <a:pt x="294" y="264"/>
                  </a:lnTo>
                  <a:lnTo>
                    <a:pt x="84" y="258"/>
                  </a:lnTo>
                  <a:lnTo>
                    <a:pt x="0" y="37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13">
              <a:hlinkClick r:id="rId10" tooltip="Тосненский район"/>
            </p:cNvPr>
            <p:cNvSpPr>
              <a:spLocks/>
            </p:cNvSpPr>
            <p:nvPr/>
          </p:nvSpPr>
          <p:spPr bwMode="auto">
            <a:xfrm>
              <a:off x="1194" y="1320"/>
              <a:ext cx="486" cy="636"/>
            </a:xfrm>
            <a:custGeom>
              <a:avLst/>
              <a:gdLst>
                <a:gd name="T0" fmla="*/ 102 w 486"/>
                <a:gd name="T1" fmla="*/ 594 h 636"/>
                <a:gd name="T2" fmla="*/ 186 w 486"/>
                <a:gd name="T3" fmla="*/ 576 h 636"/>
                <a:gd name="T4" fmla="*/ 210 w 486"/>
                <a:gd name="T5" fmla="*/ 630 h 636"/>
                <a:gd name="T6" fmla="*/ 330 w 486"/>
                <a:gd name="T7" fmla="*/ 636 h 636"/>
                <a:gd name="T8" fmla="*/ 432 w 486"/>
                <a:gd name="T9" fmla="*/ 570 h 636"/>
                <a:gd name="T10" fmla="*/ 486 w 486"/>
                <a:gd name="T11" fmla="*/ 312 h 636"/>
                <a:gd name="T12" fmla="*/ 486 w 486"/>
                <a:gd name="T13" fmla="*/ 246 h 636"/>
                <a:gd name="T14" fmla="*/ 132 w 486"/>
                <a:gd name="T15" fmla="*/ 0 h 636"/>
                <a:gd name="T16" fmla="*/ 24 w 486"/>
                <a:gd name="T17" fmla="*/ 114 h 636"/>
                <a:gd name="T18" fmla="*/ 54 w 486"/>
                <a:gd name="T19" fmla="*/ 132 h 636"/>
                <a:gd name="T20" fmla="*/ 0 w 486"/>
                <a:gd name="T21" fmla="*/ 222 h 636"/>
                <a:gd name="T22" fmla="*/ 66 w 486"/>
                <a:gd name="T23" fmla="*/ 294 h 636"/>
                <a:gd name="T24" fmla="*/ 72 w 486"/>
                <a:gd name="T25" fmla="*/ 396 h 636"/>
                <a:gd name="T26" fmla="*/ 114 w 486"/>
                <a:gd name="T27" fmla="*/ 498 h 636"/>
                <a:gd name="T28" fmla="*/ 102 w 486"/>
                <a:gd name="T29" fmla="*/ 594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6" h="636">
                  <a:moveTo>
                    <a:pt x="102" y="594"/>
                  </a:moveTo>
                  <a:lnTo>
                    <a:pt x="186" y="576"/>
                  </a:lnTo>
                  <a:lnTo>
                    <a:pt x="210" y="630"/>
                  </a:lnTo>
                  <a:lnTo>
                    <a:pt x="330" y="636"/>
                  </a:lnTo>
                  <a:lnTo>
                    <a:pt x="432" y="570"/>
                  </a:lnTo>
                  <a:lnTo>
                    <a:pt x="486" y="312"/>
                  </a:lnTo>
                  <a:lnTo>
                    <a:pt x="486" y="246"/>
                  </a:lnTo>
                  <a:lnTo>
                    <a:pt x="132" y="0"/>
                  </a:lnTo>
                  <a:lnTo>
                    <a:pt x="24" y="114"/>
                  </a:lnTo>
                  <a:lnTo>
                    <a:pt x="54" y="132"/>
                  </a:lnTo>
                  <a:lnTo>
                    <a:pt x="0" y="222"/>
                  </a:lnTo>
                  <a:lnTo>
                    <a:pt x="66" y="294"/>
                  </a:lnTo>
                  <a:lnTo>
                    <a:pt x="72" y="396"/>
                  </a:lnTo>
                  <a:lnTo>
                    <a:pt x="114" y="498"/>
                  </a:lnTo>
                  <a:lnTo>
                    <a:pt x="102" y="59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14">
              <a:hlinkClick r:id="rId11" tooltip="Лужский район"/>
            </p:cNvPr>
            <p:cNvSpPr>
              <a:spLocks/>
            </p:cNvSpPr>
            <p:nvPr/>
          </p:nvSpPr>
          <p:spPr bwMode="auto">
            <a:xfrm>
              <a:off x="462" y="1782"/>
              <a:ext cx="942" cy="486"/>
            </a:xfrm>
            <a:custGeom>
              <a:avLst/>
              <a:gdLst>
                <a:gd name="T0" fmla="*/ 24 w 942"/>
                <a:gd name="T1" fmla="*/ 330 h 486"/>
                <a:gd name="T2" fmla="*/ 282 w 942"/>
                <a:gd name="T3" fmla="*/ 486 h 486"/>
                <a:gd name="T4" fmla="*/ 558 w 942"/>
                <a:gd name="T5" fmla="*/ 474 h 486"/>
                <a:gd name="T6" fmla="*/ 564 w 942"/>
                <a:gd name="T7" fmla="*/ 396 h 486"/>
                <a:gd name="T8" fmla="*/ 804 w 942"/>
                <a:gd name="T9" fmla="*/ 414 h 486"/>
                <a:gd name="T10" fmla="*/ 942 w 942"/>
                <a:gd name="T11" fmla="*/ 198 h 486"/>
                <a:gd name="T12" fmla="*/ 906 w 942"/>
                <a:gd name="T13" fmla="*/ 120 h 486"/>
                <a:gd name="T14" fmla="*/ 666 w 942"/>
                <a:gd name="T15" fmla="*/ 198 h 486"/>
                <a:gd name="T16" fmla="*/ 612 w 942"/>
                <a:gd name="T17" fmla="*/ 138 h 486"/>
                <a:gd name="T18" fmla="*/ 606 w 942"/>
                <a:gd name="T19" fmla="*/ 72 h 486"/>
                <a:gd name="T20" fmla="*/ 552 w 942"/>
                <a:gd name="T21" fmla="*/ 48 h 486"/>
                <a:gd name="T22" fmla="*/ 540 w 942"/>
                <a:gd name="T23" fmla="*/ 0 h 486"/>
                <a:gd name="T24" fmla="*/ 444 w 942"/>
                <a:gd name="T25" fmla="*/ 24 h 486"/>
                <a:gd name="T26" fmla="*/ 486 w 942"/>
                <a:gd name="T27" fmla="*/ 102 h 486"/>
                <a:gd name="T28" fmla="*/ 360 w 942"/>
                <a:gd name="T29" fmla="*/ 150 h 486"/>
                <a:gd name="T30" fmla="*/ 120 w 942"/>
                <a:gd name="T31" fmla="*/ 60 h 486"/>
                <a:gd name="T32" fmla="*/ 126 w 942"/>
                <a:gd name="T33" fmla="*/ 144 h 486"/>
                <a:gd name="T34" fmla="*/ 0 w 942"/>
                <a:gd name="T35" fmla="*/ 180 h 486"/>
                <a:gd name="T36" fmla="*/ 24 w 942"/>
                <a:gd name="T37" fmla="*/ 33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2" h="486">
                  <a:moveTo>
                    <a:pt x="24" y="330"/>
                  </a:moveTo>
                  <a:lnTo>
                    <a:pt x="282" y="486"/>
                  </a:lnTo>
                  <a:lnTo>
                    <a:pt x="558" y="474"/>
                  </a:lnTo>
                  <a:lnTo>
                    <a:pt x="564" y="396"/>
                  </a:lnTo>
                  <a:lnTo>
                    <a:pt x="804" y="414"/>
                  </a:lnTo>
                  <a:lnTo>
                    <a:pt x="942" y="198"/>
                  </a:lnTo>
                  <a:lnTo>
                    <a:pt x="906" y="120"/>
                  </a:lnTo>
                  <a:lnTo>
                    <a:pt x="666" y="198"/>
                  </a:lnTo>
                  <a:lnTo>
                    <a:pt x="612" y="138"/>
                  </a:lnTo>
                  <a:lnTo>
                    <a:pt x="606" y="72"/>
                  </a:lnTo>
                  <a:lnTo>
                    <a:pt x="552" y="48"/>
                  </a:lnTo>
                  <a:lnTo>
                    <a:pt x="540" y="0"/>
                  </a:lnTo>
                  <a:lnTo>
                    <a:pt x="444" y="24"/>
                  </a:lnTo>
                  <a:lnTo>
                    <a:pt x="486" y="102"/>
                  </a:lnTo>
                  <a:lnTo>
                    <a:pt x="360" y="150"/>
                  </a:lnTo>
                  <a:lnTo>
                    <a:pt x="120" y="60"/>
                  </a:lnTo>
                  <a:lnTo>
                    <a:pt x="126" y="144"/>
                  </a:lnTo>
                  <a:lnTo>
                    <a:pt x="0" y="180"/>
                  </a:lnTo>
                  <a:lnTo>
                    <a:pt x="24" y="3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15">
              <a:hlinkClick r:id="rId12" tooltip="Сланцевский район"/>
            </p:cNvPr>
            <p:cNvSpPr>
              <a:spLocks/>
            </p:cNvSpPr>
            <p:nvPr/>
          </p:nvSpPr>
          <p:spPr bwMode="auto">
            <a:xfrm>
              <a:off x="60" y="1668"/>
              <a:ext cx="522" cy="450"/>
            </a:xfrm>
            <a:custGeom>
              <a:avLst/>
              <a:gdLst>
                <a:gd name="T0" fmla="*/ 0 w 522"/>
                <a:gd name="T1" fmla="*/ 282 h 450"/>
                <a:gd name="T2" fmla="*/ 132 w 522"/>
                <a:gd name="T3" fmla="*/ 264 h 450"/>
                <a:gd name="T4" fmla="*/ 186 w 522"/>
                <a:gd name="T5" fmla="*/ 390 h 450"/>
                <a:gd name="T6" fmla="*/ 420 w 522"/>
                <a:gd name="T7" fmla="*/ 450 h 450"/>
                <a:gd name="T8" fmla="*/ 402 w 522"/>
                <a:gd name="T9" fmla="*/ 294 h 450"/>
                <a:gd name="T10" fmla="*/ 522 w 522"/>
                <a:gd name="T11" fmla="*/ 252 h 450"/>
                <a:gd name="T12" fmla="*/ 510 w 522"/>
                <a:gd name="T13" fmla="*/ 180 h 450"/>
                <a:gd name="T14" fmla="*/ 456 w 522"/>
                <a:gd name="T15" fmla="*/ 228 h 450"/>
                <a:gd name="T16" fmla="*/ 336 w 522"/>
                <a:gd name="T17" fmla="*/ 180 h 450"/>
                <a:gd name="T18" fmla="*/ 318 w 522"/>
                <a:gd name="T19" fmla="*/ 66 h 450"/>
                <a:gd name="T20" fmla="*/ 180 w 522"/>
                <a:gd name="T21" fmla="*/ 0 h 450"/>
                <a:gd name="T22" fmla="*/ 60 w 522"/>
                <a:gd name="T23" fmla="*/ 78 h 450"/>
                <a:gd name="T24" fmla="*/ 0 w 522"/>
                <a:gd name="T25" fmla="*/ 282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2" h="450">
                  <a:moveTo>
                    <a:pt x="0" y="282"/>
                  </a:moveTo>
                  <a:lnTo>
                    <a:pt x="132" y="264"/>
                  </a:lnTo>
                  <a:lnTo>
                    <a:pt x="186" y="390"/>
                  </a:lnTo>
                  <a:lnTo>
                    <a:pt x="420" y="450"/>
                  </a:lnTo>
                  <a:lnTo>
                    <a:pt x="402" y="294"/>
                  </a:lnTo>
                  <a:lnTo>
                    <a:pt x="522" y="252"/>
                  </a:lnTo>
                  <a:lnTo>
                    <a:pt x="510" y="180"/>
                  </a:lnTo>
                  <a:lnTo>
                    <a:pt x="456" y="228"/>
                  </a:lnTo>
                  <a:lnTo>
                    <a:pt x="336" y="180"/>
                  </a:lnTo>
                  <a:lnTo>
                    <a:pt x="318" y="66"/>
                  </a:lnTo>
                  <a:lnTo>
                    <a:pt x="180" y="0"/>
                  </a:lnTo>
                  <a:lnTo>
                    <a:pt x="60" y="78"/>
                  </a:lnTo>
                  <a:lnTo>
                    <a:pt x="0" y="28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16">
              <a:hlinkClick r:id="rId13" tooltip="Гатчинский район"/>
            </p:cNvPr>
            <p:cNvSpPr>
              <a:spLocks/>
            </p:cNvSpPr>
            <p:nvPr/>
          </p:nvSpPr>
          <p:spPr bwMode="auto">
            <a:xfrm>
              <a:off x="846" y="1434"/>
              <a:ext cx="456" cy="534"/>
            </a:xfrm>
            <a:custGeom>
              <a:avLst/>
              <a:gdLst>
                <a:gd name="T0" fmla="*/ 0 w 456"/>
                <a:gd name="T1" fmla="*/ 24 h 534"/>
                <a:gd name="T2" fmla="*/ 78 w 456"/>
                <a:gd name="T3" fmla="*/ 168 h 534"/>
                <a:gd name="T4" fmla="*/ 42 w 456"/>
                <a:gd name="T5" fmla="*/ 330 h 534"/>
                <a:gd name="T6" fmla="*/ 66 w 456"/>
                <a:gd name="T7" fmla="*/ 360 h 534"/>
                <a:gd name="T8" fmla="*/ 162 w 456"/>
                <a:gd name="T9" fmla="*/ 336 h 534"/>
                <a:gd name="T10" fmla="*/ 180 w 456"/>
                <a:gd name="T11" fmla="*/ 396 h 534"/>
                <a:gd name="T12" fmla="*/ 234 w 456"/>
                <a:gd name="T13" fmla="*/ 408 h 534"/>
                <a:gd name="T14" fmla="*/ 234 w 456"/>
                <a:gd name="T15" fmla="*/ 492 h 534"/>
                <a:gd name="T16" fmla="*/ 282 w 456"/>
                <a:gd name="T17" fmla="*/ 534 h 534"/>
                <a:gd name="T18" fmla="*/ 438 w 456"/>
                <a:gd name="T19" fmla="*/ 486 h 534"/>
                <a:gd name="T20" fmla="*/ 456 w 456"/>
                <a:gd name="T21" fmla="*/ 390 h 534"/>
                <a:gd name="T22" fmla="*/ 408 w 456"/>
                <a:gd name="T23" fmla="*/ 276 h 534"/>
                <a:gd name="T24" fmla="*/ 408 w 456"/>
                <a:gd name="T25" fmla="*/ 180 h 534"/>
                <a:gd name="T26" fmla="*/ 336 w 456"/>
                <a:gd name="T27" fmla="*/ 108 h 534"/>
                <a:gd name="T28" fmla="*/ 378 w 456"/>
                <a:gd name="T29" fmla="*/ 12 h 534"/>
                <a:gd name="T30" fmla="*/ 282 w 456"/>
                <a:gd name="T31" fmla="*/ 0 h 534"/>
                <a:gd name="T32" fmla="*/ 0 w 456"/>
                <a:gd name="T33" fmla="*/ 2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6" h="534">
                  <a:moveTo>
                    <a:pt x="0" y="24"/>
                  </a:moveTo>
                  <a:lnTo>
                    <a:pt x="78" y="168"/>
                  </a:lnTo>
                  <a:lnTo>
                    <a:pt x="42" y="330"/>
                  </a:lnTo>
                  <a:lnTo>
                    <a:pt x="66" y="360"/>
                  </a:lnTo>
                  <a:lnTo>
                    <a:pt x="162" y="336"/>
                  </a:lnTo>
                  <a:lnTo>
                    <a:pt x="180" y="396"/>
                  </a:lnTo>
                  <a:lnTo>
                    <a:pt x="234" y="408"/>
                  </a:lnTo>
                  <a:lnTo>
                    <a:pt x="234" y="492"/>
                  </a:lnTo>
                  <a:lnTo>
                    <a:pt x="282" y="534"/>
                  </a:lnTo>
                  <a:lnTo>
                    <a:pt x="438" y="486"/>
                  </a:lnTo>
                  <a:lnTo>
                    <a:pt x="456" y="390"/>
                  </a:lnTo>
                  <a:lnTo>
                    <a:pt x="408" y="276"/>
                  </a:lnTo>
                  <a:lnTo>
                    <a:pt x="408" y="180"/>
                  </a:lnTo>
                  <a:lnTo>
                    <a:pt x="336" y="108"/>
                  </a:lnTo>
                  <a:lnTo>
                    <a:pt x="378" y="12"/>
                  </a:lnTo>
                  <a:lnTo>
                    <a:pt x="282" y="0"/>
                  </a:lnTo>
                  <a:lnTo>
                    <a:pt x="0" y="2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17">
              <a:hlinkClick r:id="rId14" tooltip="Волосовский район"/>
            </p:cNvPr>
            <p:cNvSpPr>
              <a:spLocks/>
            </p:cNvSpPr>
            <p:nvPr/>
          </p:nvSpPr>
          <p:spPr bwMode="auto">
            <a:xfrm>
              <a:off x="558" y="1434"/>
              <a:ext cx="372" cy="492"/>
            </a:xfrm>
            <a:custGeom>
              <a:avLst/>
              <a:gdLst>
                <a:gd name="T0" fmla="*/ 114 w 372"/>
                <a:gd name="T1" fmla="*/ 0 h 492"/>
                <a:gd name="T2" fmla="*/ 36 w 372"/>
                <a:gd name="T3" fmla="*/ 138 h 492"/>
                <a:gd name="T4" fmla="*/ 42 w 372"/>
                <a:gd name="T5" fmla="*/ 198 h 492"/>
                <a:gd name="T6" fmla="*/ 6 w 372"/>
                <a:gd name="T7" fmla="*/ 252 h 492"/>
                <a:gd name="T8" fmla="*/ 36 w 372"/>
                <a:gd name="T9" fmla="*/ 306 h 492"/>
                <a:gd name="T10" fmla="*/ 0 w 372"/>
                <a:gd name="T11" fmla="*/ 348 h 492"/>
                <a:gd name="T12" fmla="*/ 12 w 372"/>
                <a:gd name="T13" fmla="*/ 396 h 492"/>
                <a:gd name="T14" fmla="*/ 264 w 372"/>
                <a:gd name="T15" fmla="*/ 492 h 492"/>
                <a:gd name="T16" fmla="*/ 372 w 372"/>
                <a:gd name="T17" fmla="*/ 444 h 492"/>
                <a:gd name="T18" fmla="*/ 318 w 372"/>
                <a:gd name="T19" fmla="*/ 324 h 492"/>
                <a:gd name="T20" fmla="*/ 360 w 372"/>
                <a:gd name="T21" fmla="*/ 180 h 492"/>
                <a:gd name="T22" fmla="*/ 276 w 372"/>
                <a:gd name="T23" fmla="*/ 24 h 492"/>
                <a:gd name="T24" fmla="*/ 114 w 372"/>
                <a:gd name="T25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2" h="492">
                  <a:moveTo>
                    <a:pt x="114" y="0"/>
                  </a:moveTo>
                  <a:lnTo>
                    <a:pt x="36" y="138"/>
                  </a:lnTo>
                  <a:lnTo>
                    <a:pt x="42" y="198"/>
                  </a:lnTo>
                  <a:lnTo>
                    <a:pt x="6" y="252"/>
                  </a:lnTo>
                  <a:lnTo>
                    <a:pt x="36" y="306"/>
                  </a:lnTo>
                  <a:lnTo>
                    <a:pt x="0" y="348"/>
                  </a:lnTo>
                  <a:lnTo>
                    <a:pt x="12" y="396"/>
                  </a:lnTo>
                  <a:lnTo>
                    <a:pt x="264" y="492"/>
                  </a:lnTo>
                  <a:lnTo>
                    <a:pt x="372" y="444"/>
                  </a:lnTo>
                  <a:lnTo>
                    <a:pt x="318" y="324"/>
                  </a:lnTo>
                  <a:lnTo>
                    <a:pt x="360" y="180"/>
                  </a:lnTo>
                  <a:lnTo>
                    <a:pt x="276" y="24"/>
                  </a:lnTo>
                  <a:lnTo>
                    <a:pt x="114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18">
              <a:hlinkClick r:id="rId15" tooltip="Ломоносовский район"/>
            </p:cNvPr>
            <p:cNvSpPr>
              <a:spLocks/>
            </p:cNvSpPr>
            <p:nvPr/>
          </p:nvSpPr>
          <p:spPr bwMode="auto">
            <a:xfrm>
              <a:off x="552" y="1134"/>
              <a:ext cx="576" cy="312"/>
            </a:xfrm>
            <a:custGeom>
              <a:avLst/>
              <a:gdLst>
                <a:gd name="T0" fmla="*/ 0 w 576"/>
                <a:gd name="T1" fmla="*/ 156 h 312"/>
                <a:gd name="T2" fmla="*/ 108 w 576"/>
                <a:gd name="T3" fmla="*/ 90 h 312"/>
                <a:gd name="T4" fmla="*/ 108 w 576"/>
                <a:gd name="T5" fmla="*/ 0 h 312"/>
                <a:gd name="T6" fmla="*/ 306 w 576"/>
                <a:gd name="T7" fmla="*/ 42 h 312"/>
                <a:gd name="T8" fmla="*/ 474 w 576"/>
                <a:gd name="T9" fmla="*/ 144 h 312"/>
                <a:gd name="T10" fmla="*/ 576 w 576"/>
                <a:gd name="T11" fmla="*/ 180 h 312"/>
                <a:gd name="T12" fmla="*/ 576 w 576"/>
                <a:gd name="T13" fmla="*/ 288 h 312"/>
                <a:gd name="T14" fmla="*/ 288 w 576"/>
                <a:gd name="T15" fmla="*/ 312 h 312"/>
                <a:gd name="T16" fmla="*/ 36 w 576"/>
                <a:gd name="T17" fmla="*/ 276 h 312"/>
                <a:gd name="T18" fmla="*/ 0 w 576"/>
                <a:gd name="T19" fmla="*/ 15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312">
                  <a:moveTo>
                    <a:pt x="0" y="156"/>
                  </a:moveTo>
                  <a:lnTo>
                    <a:pt x="108" y="90"/>
                  </a:lnTo>
                  <a:lnTo>
                    <a:pt x="108" y="0"/>
                  </a:lnTo>
                  <a:lnTo>
                    <a:pt x="306" y="42"/>
                  </a:lnTo>
                  <a:lnTo>
                    <a:pt x="474" y="144"/>
                  </a:lnTo>
                  <a:lnTo>
                    <a:pt x="576" y="180"/>
                  </a:lnTo>
                  <a:lnTo>
                    <a:pt x="576" y="288"/>
                  </a:lnTo>
                  <a:lnTo>
                    <a:pt x="288" y="312"/>
                  </a:lnTo>
                  <a:lnTo>
                    <a:pt x="36" y="276"/>
                  </a:lnTo>
                  <a:lnTo>
                    <a:pt x="0" y="15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19">
              <a:hlinkClick r:id="rId16" tooltip="Сосновый Бор"/>
            </p:cNvPr>
            <p:cNvSpPr>
              <a:spLocks/>
            </p:cNvSpPr>
            <p:nvPr/>
          </p:nvSpPr>
          <p:spPr bwMode="auto">
            <a:xfrm>
              <a:off x="174" y="1170"/>
              <a:ext cx="474" cy="54"/>
            </a:xfrm>
            <a:custGeom>
              <a:avLst/>
              <a:gdLst>
                <a:gd name="T0" fmla="*/ 0 w 474"/>
                <a:gd name="T1" fmla="*/ 12 h 54"/>
                <a:gd name="T2" fmla="*/ 0 w 474"/>
                <a:gd name="T3" fmla="*/ 54 h 54"/>
                <a:gd name="T4" fmla="*/ 474 w 474"/>
                <a:gd name="T5" fmla="*/ 48 h 54"/>
                <a:gd name="T6" fmla="*/ 474 w 474"/>
                <a:gd name="T7" fmla="*/ 0 h 54"/>
                <a:gd name="T8" fmla="*/ 0 w 474"/>
                <a:gd name="T9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54">
                  <a:moveTo>
                    <a:pt x="0" y="12"/>
                  </a:moveTo>
                  <a:lnTo>
                    <a:pt x="0" y="54"/>
                  </a:lnTo>
                  <a:lnTo>
                    <a:pt x="474" y="48"/>
                  </a:lnTo>
                  <a:lnTo>
                    <a:pt x="474" y="0"/>
                  </a:lnTo>
                  <a:lnTo>
                    <a:pt x="0" y="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20">
              <a:hlinkClick r:id="rId17" tooltip="Кингисеппский район"/>
            </p:cNvPr>
            <p:cNvSpPr>
              <a:spLocks/>
            </p:cNvSpPr>
            <p:nvPr/>
          </p:nvSpPr>
          <p:spPr bwMode="auto">
            <a:xfrm>
              <a:off x="192" y="1242"/>
              <a:ext cx="462" cy="636"/>
            </a:xfrm>
            <a:custGeom>
              <a:avLst/>
              <a:gdLst>
                <a:gd name="T0" fmla="*/ 0 w 462"/>
                <a:gd name="T1" fmla="*/ 324 h 636"/>
                <a:gd name="T2" fmla="*/ 30 w 462"/>
                <a:gd name="T3" fmla="*/ 42 h 636"/>
                <a:gd name="T4" fmla="*/ 138 w 462"/>
                <a:gd name="T5" fmla="*/ 150 h 636"/>
                <a:gd name="T6" fmla="*/ 192 w 462"/>
                <a:gd name="T7" fmla="*/ 0 h 636"/>
                <a:gd name="T8" fmla="*/ 342 w 462"/>
                <a:gd name="T9" fmla="*/ 66 h 636"/>
                <a:gd name="T10" fmla="*/ 354 w 462"/>
                <a:gd name="T11" fmla="*/ 156 h 636"/>
                <a:gd name="T12" fmla="*/ 402 w 462"/>
                <a:gd name="T13" fmla="*/ 198 h 636"/>
                <a:gd name="T14" fmla="*/ 462 w 462"/>
                <a:gd name="T15" fmla="*/ 198 h 636"/>
                <a:gd name="T16" fmla="*/ 384 w 462"/>
                <a:gd name="T17" fmla="*/ 324 h 636"/>
                <a:gd name="T18" fmla="*/ 390 w 462"/>
                <a:gd name="T19" fmla="*/ 384 h 636"/>
                <a:gd name="T20" fmla="*/ 354 w 462"/>
                <a:gd name="T21" fmla="*/ 450 h 636"/>
                <a:gd name="T22" fmla="*/ 390 w 462"/>
                <a:gd name="T23" fmla="*/ 498 h 636"/>
                <a:gd name="T24" fmla="*/ 354 w 462"/>
                <a:gd name="T25" fmla="*/ 522 h 636"/>
                <a:gd name="T26" fmla="*/ 360 w 462"/>
                <a:gd name="T27" fmla="*/ 600 h 636"/>
                <a:gd name="T28" fmla="*/ 318 w 462"/>
                <a:gd name="T29" fmla="*/ 636 h 636"/>
                <a:gd name="T30" fmla="*/ 216 w 462"/>
                <a:gd name="T31" fmla="*/ 600 h 636"/>
                <a:gd name="T32" fmla="*/ 204 w 462"/>
                <a:gd name="T33" fmla="*/ 486 h 636"/>
                <a:gd name="T34" fmla="*/ 90 w 462"/>
                <a:gd name="T35" fmla="*/ 432 h 636"/>
                <a:gd name="T36" fmla="*/ 90 w 462"/>
                <a:gd name="T37" fmla="*/ 366 h 636"/>
                <a:gd name="T38" fmla="*/ 0 w 462"/>
                <a:gd name="T39" fmla="*/ 324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2" h="636">
                  <a:moveTo>
                    <a:pt x="0" y="324"/>
                  </a:moveTo>
                  <a:lnTo>
                    <a:pt x="30" y="42"/>
                  </a:lnTo>
                  <a:lnTo>
                    <a:pt x="138" y="150"/>
                  </a:lnTo>
                  <a:lnTo>
                    <a:pt x="192" y="0"/>
                  </a:lnTo>
                  <a:lnTo>
                    <a:pt x="342" y="66"/>
                  </a:lnTo>
                  <a:lnTo>
                    <a:pt x="354" y="156"/>
                  </a:lnTo>
                  <a:lnTo>
                    <a:pt x="402" y="198"/>
                  </a:lnTo>
                  <a:lnTo>
                    <a:pt x="462" y="198"/>
                  </a:lnTo>
                  <a:lnTo>
                    <a:pt x="384" y="324"/>
                  </a:lnTo>
                  <a:lnTo>
                    <a:pt x="390" y="384"/>
                  </a:lnTo>
                  <a:lnTo>
                    <a:pt x="354" y="450"/>
                  </a:lnTo>
                  <a:lnTo>
                    <a:pt x="390" y="498"/>
                  </a:lnTo>
                  <a:lnTo>
                    <a:pt x="354" y="522"/>
                  </a:lnTo>
                  <a:lnTo>
                    <a:pt x="360" y="600"/>
                  </a:lnTo>
                  <a:lnTo>
                    <a:pt x="318" y="636"/>
                  </a:lnTo>
                  <a:lnTo>
                    <a:pt x="216" y="600"/>
                  </a:lnTo>
                  <a:lnTo>
                    <a:pt x="204" y="486"/>
                  </a:lnTo>
                  <a:lnTo>
                    <a:pt x="90" y="432"/>
                  </a:lnTo>
                  <a:lnTo>
                    <a:pt x="90" y="366"/>
                  </a:lnTo>
                  <a:lnTo>
                    <a:pt x="0" y="32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21">
              <a:hlinkClick r:id="rId18" tooltip="Всеволожский район"/>
            </p:cNvPr>
            <p:cNvSpPr>
              <a:spLocks/>
            </p:cNvSpPr>
            <p:nvPr/>
          </p:nvSpPr>
          <p:spPr bwMode="auto">
            <a:xfrm>
              <a:off x="1002" y="708"/>
              <a:ext cx="474" cy="600"/>
            </a:xfrm>
            <a:custGeom>
              <a:avLst/>
              <a:gdLst>
                <a:gd name="T0" fmla="*/ 84 w 474"/>
                <a:gd name="T1" fmla="*/ 60 h 600"/>
                <a:gd name="T2" fmla="*/ 0 w 474"/>
                <a:gd name="T3" fmla="*/ 276 h 600"/>
                <a:gd name="T4" fmla="*/ 174 w 474"/>
                <a:gd name="T5" fmla="*/ 366 h 600"/>
                <a:gd name="T6" fmla="*/ 252 w 474"/>
                <a:gd name="T7" fmla="*/ 546 h 600"/>
                <a:gd name="T8" fmla="*/ 336 w 474"/>
                <a:gd name="T9" fmla="*/ 600 h 600"/>
                <a:gd name="T10" fmla="*/ 474 w 474"/>
                <a:gd name="T11" fmla="*/ 420 h 600"/>
                <a:gd name="T12" fmla="*/ 336 w 474"/>
                <a:gd name="T13" fmla="*/ 0 h 600"/>
                <a:gd name="T14" fmla="*/ 84 w 474"/>
                <a:gd name="T15" fmla="*/ 6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4" h="600">
                  <a:moveTo>
                    <a:pt x="84" y="60"/>
                  </a:moveTo>
                  <a:lnTo>
                    <a:pt x="0" y="276"/>
                  </a:lnTo>
                  <a:lnTo>
                    <a:pt x="174" y="366"/>
                  </a:lnTo>
                  <a:lnTo>
                    <a:pt x="252" y="546"/>
                  </a:lnTo>
                  <a:lnTo>
                    <a:pt x="336" y="600"/>
                  </a:lnTo>
                  <a:lnTo>
                    <a:pt x="474" y="420"/>
                  </a:lnTo>
                  <a:lnTo>
                    <a:pt x="336" y="0"/>
                  </a:lnTo>
                  <a:lnTo>
                    <a:pt x="84" y="6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22">
              <a:hlinkClick r:id="rId19" tooltip="Приозерский район"/>
            </p:cNvPr>
            <p:cNvSpPr>
              <a:spLocks/>
            </p:cNvSpPr>
            <p:nvPr/>
          </p:nvSpPr>
          <p:spPr bwMode="auto">
            <a:xfrm>
              <a:off x="858" y="162"/>
              <a:ext cx="456" cy="600"/>
            </a:xfrm>
            <a:custGeom>
              <a:avLst/>
              <a:gdLst>
                <a:gd name="T0" fmla="*/ 24 w 456"/>
                <a:gd name="T1" fmla="*/ 0 h 600"/>
                <a:gd name="T2" fmla="*/ 48 w 456"/>
                <a:gd name="T3" fmla="*/ 318 h 600"/>
                <a:gd name="T4" fmla="*/ 0 w 456"/>
                <a:gd name="T5" fmla="*/ 510 h 600"/>
                <a:gd name="T6" fmla="*/ 204 w 456"/>
                <a:gd name="T7" fmla="*/ 600 h 600"/>
                <a:gd name="T8" fmla="*/ 456 w 456"/>
                <a:gd name="T9" fmla="*/ 552 h 600"/>
                <a:gd name="T10" fmla="*/ 336 w 456"/>
                <a:gd name="T11" fmla="*/ 162 h 600"/>
                <a:gd name="T12" fmla="*/ 192 w 456"/>
                <a:gd name="T13" fmla="*/ 6 h 600"/>
                <a:gd name="T14" fmla="*/ 24 w 456"/>
                <a:gd name="T15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600">
                  <a:moveTo>
                    <a:pt x="24" y="0"/>
                  </a:moveTo>
                  <a:lnTo>
                    <a:pt x="48" y="318"/>
                  </a:lnTo>
                  <a:lnTo>
                    <a:pt x="0" y="510"/>
                  </a:lnTo>
                  <a:lnTo>
                    <a:pt x="204" y="600"/>
                  </a:lnTo>
                  <a:lnTo>
                    <a:pt x="456" y="552"/>
                  </a:lnTo>
                  <a:lnTo>
                    <a:pt x="336" y="162"/>
                  </a:lnTo>
                  <a:lnTo>
                    <a:pt x="192" y="6"/>
                  </a:lnTo>
                  <a:lnTo>
                    <a:pt x="24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23">
              <a:hlinkClick r:id="rId20" tooltip="Выборгский район"/>
            </p:cNvPr>
            <p:cNvSpPr>
              <a:spLocks/>
            </p:cNvSpPr>
            <p:nvPr/>
          </p:nvSpPr>
          <p:spPr bwMode="auto">
            <a:xfrm>
              <a:off x="162" y="48"/>
              <a:ext cx="906" cy="936"/>
            </a:xfrm>
            <a:custGeom>
              <a:avLst/>
              <a:gdLst>
                <a:gd name="T0" fmla="*/ 0 w 906"/>
                <a:gd name="T1" fmla="*/ 624 h 936"/>
                <a:gd name="T2" fmla="*/ 366 w 906"/>
                <a:gd name="T3" fmla="*/ 480 h 936"/>
                <a:gd name="T4" fmla="*/ 474 w 906"/>
                <a:gd name="T5" fmla="*/ 936 h 936"/>
                <a:gd name="T6" fmla="*/ 828 w 906"/>
                <a:gd name="T7" fmla="*/ 930 h 936"/>
                <a:gd name="T8" fmla="*/ 906 w 906"/>
                <a:gd name="T9" fmla="*/ 720 h 936"/>
                <a:gd name="T10" fmla="*/ 774 w 906"/>
                <a:gd name="T11" fmla="*/ 732 h 936"/>
                <a:gd name="T12" fmla="*/ 690 w 906"/>
                <a:gd name="T13" fmla="*/ 624 h 936"/>
                <a:gd name="T14" fmla="*/ 672 w 906"/>
                <a:gd name="T15" fmla="*/ 474 h 936"/>
                <a:gd name="T16" fmla="*/ 738 w 906"/>
                <a:gd name="T17" fmla="*/ 432 h 936"/>
                <a:gd name="T18" fmla="*/ 690 w 906"/>
                <a:gd name="T19" fmla="*/ 192 h 936"/>
                <a:gd name="T20" fmla="*/ 714 w 906"/>
                <a:gd name="T21" fmla="*/ 114 h 936"/>
                <a:gd name="T22" fmla="*/ 618 w 906"/>
                <a:gd name="T23" fmla="*/ 0 h 936"/>
                <a:gd name="T24" fmla="*/ 0 w 906"/>
                <a:gd name="T25" fmla="*/ 624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6" h="936">
                  <a:moveTo>
                    <a:pt x="0" y="624"/>
                  </a:moveTo>
                  <a:lnTo>
                    <a:pt x="366" y="480"/>
                  </a:lnTo>
                  <a:lnTo>
                    <a:pt x="474" y="936"/>
                  </a:lnTo>
                  <a:lnTo>
                    <a:pt x="828" y="930"/>
                  </a:lnTo>
                  <a:lnTo>
                    <a:pt x="906" y="720"/>
                  </a:lnTo>
                  <a:lnTo>
                    <a:pt x="774" y="732"/>
                  </a:lnTo>
                  <a:lnTo>
                    <a:pt x="690" y="624"/>
                  </a:lnTo>
                  <a:lnTo>
                    <a:pt x="672" y="474"/>
                  </a:lnTo>
                  <a:lnTo>
                    <a:pt x="738" y="432"/>
                  </a:lnTo>
                  <a:lnTo>
                    <a:pt x="690" y="192"/>
                  </a:lnTo>
                  <a:lnTo>
                    <a:pt x="714" y="114"/>
                  </a:lnTo>
                  <a:lnTo>
                    <a:pt x="618" y="0"/>
                  </a:lnTo>
                  <a:lnTo>
                    <a:pt x="0" y="62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48438" y="5874402"/>
            <a:ext cx="11817592" cy="887305"/>
            <a:chOff x="219655" y="5875423"/>
            <a:chExt cx="11817592" cy="88730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655" y="5929190"/>
              <a:ext cx="833538" cy="833538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1397343" y="5968828"/>
              <a:ext cx="639904" cy="769408"/>
            </a:xfrm>
            <a:prstGeom prst="rect">
              <a:avLst/>
            </a:prstGeom>
          </p:spPr>
        </p:pic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405495" y="5875423"/>
              <a:ext cx="11503478" cy="8164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54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466023"/>
              </p:ext>
            </p:extLst>
          </p:nvPr>
        </p:nvGraphicFramePr>
        <p:xfrm>
          <a:off x="160151" y="1224066"/>
          <a:ext cx="11684000" cy="4650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r:id="rId3" imgW="11687045" imgH="5334462" progId="Excel.Chart.8">
                  <p:embed/>
                </p:oleObj>
              </mc:Choice>
              <mc:Fallback>
                <p:oleObj r:id="rId3" imgW="11687045" imgH="533446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51" y="1224066"/>
                        <a:ext cx="11684000" cy="46503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0138"/>
          </a:xfrm>
        </p:spPr>
        <p:txBody>
          <a:bodyPr>
            <a:normAutofit/>
          </a:bodyPr>
          <a:lstStyle/>
          <a:p>
            <a:pPr algn="ctr" defTabSz="1219170" fontAlgn="auto">
              <a:spcAft>
                <a:spcPts val="0"/>
              </a:spcAft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Ленинградской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8058150" y="1423988"/>
            <a:ext cx="132715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1775,5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48438" y="5874402"/>
            <a:ext cx="11817592" cy="887305"/>
            <a:chOff x="219655" y="5875423"/>
            <a:chExt cx="11817592" cy="8873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655" y="5929190"/>
              <a:ext cx="833538" cy="833538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97343" y="5968828"/>
              <a:ext cx="639904" cy="769408"/>
            </a:xfrm>
            <a:prstGeom prst="rect">
              <a:avLst/>
            </a:prstGeom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405495" y="5875423"/>
              <a:ext cx="11503478" cy="8164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89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662112" y="0"/>
            <a:ext cx="9561699" cy="107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родившихся детей в 2013-2016 годах в Ленинградской области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19655" y="5875423"/>
            <a:ext cx="11817592" cy="887305"/>
            <a:chOff x="219655" y="5875423"/>
            <a:chExt cx="11817592" cy="88730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655" y="5929190"/>
              <a:ext cx="833538" cy="833538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97343" y="5968828"/>
              <a:ext cx="639904" cy="769408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05495" y="5875423"/>
              <a:ext cx="11503478" cy="8164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967128"/>
              </p:ext>
            </p:extLst>
          </p:nvPr>
        </p:nvGraphicFramePr>
        <p:xfrm>
          <a:off x="61234" y="1904014"/>
          <a:ext cx="12192000" cy="437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0272481"/>
              </p:ext>
            </p:extLst>
          </p:nvPr>
        </p:nvGraphicFramePr>
        <p:xfrm>
          <a:off x="7588493" y="649366"/>
          <a:ext cx="4320480" cy="2993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706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662113" y="0"/>
            <a:ext cx="91503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655" y="571797"/>
            <a:ext cx="1168931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Ленинградской области от 30.10.2014 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72-оз 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социальном обслуживании граждан в Ленинградской области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Ленинградской области от 09.12.2014 N 579 "Об утверждении порядков предоставления социальных услуг поставщиками социальных услуг в Ленинградской области"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Ленинградской области от 13.11.2008 N 363 "О Порядке взаимодействия комиссий по делам несовершеннолетних и защите их прав с субъектами системы профилактики безнадзорности и правонарушений несовершеннолетних по выявлению, учету и принятию мер по жизнеобеспечению безнадзорных и беспризорных несовершеннолетних в Ленинградской области"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Ленинградской области от 02.12.2014 N 562 "Об утверждении Регламента межведомственного взаимодействия органов исполнительной власти Ленинградской области в связи с реализацией полномочий Ленинградской области в сфере социального обслуживания"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Ленинградской области от 09.12.2014 N 578 "Об утверждении Порядка выплаты поставщику или поставщикам социальных услуг компенсации, если гражданин получает социальные услуги, предусмотренные индивидуальной программой предоставления социальных услуг, у поставщика или поставщиков социальных услуг, которые включены в реестр поставщиков социальных услуг в Ленинградской области, но не участвуют в выполнении государственного задания (заказа)"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комитета по социальной защите населения Ленинградской области от 22.12.2014 N 37 "Об утверждении административного регламента предоставления государственной услуги по признанию гражданина нуждающимся в социальном обслуживании (за исключением признания гражданина нуждающимся в социальном обслуживании в стационарной форме с постоянным проживанием) и составлению индивидуальной программы предоставления социальных услуг"</a:t>
            </a:r>
          </a:p>
        </p:txBody>
      </p:sp>
    </p:spTree>
    <p:extLst>
      <p:ext uri="{BB962C8B-B14F-4D97-AF65-F5344CB8AC3E}">
        <p14:creationId xmlns:p14="http://schemas.microsoft.com/office/powerpoint/2010/main" val="7333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74"/>
          <p:cNvSpPr>
            <a:spLocks noChangeArrowheads="1"/>
          </p:cNvSpPr>
          <p:nvPr/>
        </p:nvSpPr>
        <p:spPr bwMode="auto">
          <a:xfrm>
            <a:off x="9387417" y="1979614"/>
            <a:ext cx="2133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3556" name="Text Box 175"/>
          <p:cNvSpPr txBox="1">
            <a:spLocks noChangeArrowheads="1"/>
          </p:cNvSpPr>
          <p:nvPr/>
        </p:nvSpPr>
        <p:spPr bwMode="auto">
          <a:xfrm>
            <a:off x="190500" y="928688"/>
            <a:ext cx="117348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sz="2200" b="1" i="1">
              <a:solidFill>
                <a:srgbClr val="000000"/>
              </a:solidFill>
            </a:endParaRPr>
          </a:p>
        </p:txBody>
      </p:sp>
      <p:sp>
        <p:nvSpPr>
          <p:cNvPr id="13320" name="Text Box 176"/>
          <p:cNvSpPr txBox="1">
            <a:spLocks noChangeArrowheads="1"/>
          </p:cNvSpPr>
          <p:nvPr/>
        </p:nvSpPr>
        <p:spPr bwMode="auto">
          <a:xfrm>
            <a:off x="719668" y="1357313"/>
            <a:ext cx="1079923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558" name="Text Box 179"/>
          <p:cNvSpPr txBox="1">
            <a:spLocks noChangeArrowheads="1"/>
          </p:cNvSpPr>
          <p:nvPr/>
        </p:nvSpPr>
        <p:spPr bwMode="auto">
          <a:xfrm>
            <a:off x="9620251" y="2160588"/>
            <a:ext cx="2053167" cy="46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>
                <a:solidFill>
                  <a:srgbClr val="000000"/>
                </a:solidFill>
                <a:latin typeface="Arial" charset="0"/>
              </a:rPr>
              <a:t>       </a:t>
            </a:r>
          </a:p>
        </p:txBody>
      </p:sp>
      <p:sp>
        <p:nvSpPr>
          <p:cNvPr id="23559" name="Rectangle 1"/>
          <p:cNvSpPr>
            <a:spLocks noChangeArrowheads="1"/>
          </p:cNvSpPr>
          <p:nvPr/>
        </p:nvSpPr>
        <p:spPr bwMode="auto">
          <a:xfrm>
            <a:off x="3383279" y="-9"/>
            <a:ext cx="5877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342900"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межведомственного взаимодействия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2725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64" name="Rectangle 11"/>
          <p:cNvSpPr>
            <a:spLocks noChangeArrowheads="1"/>
          </p:cNvSpPr>
          <p:nvPr/>
        </p:nvSpPr>
        <p:spPr bwMode="auto">
          <a:xfrm>
            <a:off x="92365" y="2337811"/>
            <a:ext cx="2390859" cy="10214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и учреждения образования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2725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2671482" y="4665553"/>
            <a:ext cx="2173953" cy="11122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и учреждения здравоохранения</a:t>
            </a:r>
          </a:p>
        </p:txBody>
      </p:sp>
      <p:sp>
        <p:nvSpPr>
          <p:cNvPr id="23567" name="Rectangle 11"/>
          <p:cNvSpPr>
            <a:spLocks noChangeArrowheads="1"/>
          </p:cNvSpPr>
          <p:nvPr/>
        </p:nvSpPr>
        <p:spPr bwMode="auto">
          <a:xfrm>
            <a:off x="5023909" y="5186537"/>
            <a:ext cx="2190749" cy="6888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соцзащиты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8" name="Rectangle 11"/>
          <p:cNvSpPr>
            <a:spLocks noChangeArrowheads="1"/>
          </p:cNvSpPr>
          <p:nvPr/>
        </p:nvSpPr>
        <p:spPr bwMode="auto">
          <a:xfrm>
            <a:off x="9931594" y="272534"/>
            <a:ext cx="2000249" cy="10354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и иные организации</a:t>
            </a:r>
          </a:p>
        </p:txBody>
      </p:sp>
      <p:sp>
        <p:nvSpPr>
          <p:cNvPr id="23578" name="Rectangle 11"/>
          <p:cNvSpPr>
            <a:spLocks noChangeArrowheads="1"/>
          </p:cNvSpPr>
          <p:nvPr/>
        </p:nvSpPr>
        <p:spPr bwMode="auto">
          <a:xfrm>
            <a:off x="3948545" y="1096168"/>
            <a:ext cx="4048299" cy="14795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 b="1" dirty="0" smtClean="0"/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делам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защите 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9" name="Rectangle 11"/>
          <p:cNvSpPr>
            <a:spLocks noChangeArrowheads="1"/>
          </p:cNvSpPr>
          <p:nvPr/>
        </p:nvSpPr>
        <p:spPr bwMode="auto">
          <a:xfrm>
            <a:off x="9869584" y="2286909"/>
            <a:ext cx="1847711" cy="11937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-тельные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7288306" y="4509294"/>
            <a:ext cx="1670902" cy="10216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Поставщики социальных услуг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219655" y="5875423"/>
            <a:ext cx="11817592" cy="887305"/>
            <a:chOff x="219655" y="5875423"/>
            <a:chExt cx="11817592" cy="887305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655" y="5929190"/>
              <a:ext cx="833538" cy="833538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97343" y="5968828"/>
              <a:ext cx="639904" cy="769408"/>
            </a:xfrm>
            <a:prstGeom prst="rect">
              <a:avLst/>
            </a:prstGeom>
          </p:spPr>
        </p:pic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405495" y="5875423"/>
              <a:ext cx="11503478" cy="8164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Двойная стрелка вверх/вниз 3"/>
          <p:cNvSpPr/>
          <p:nvPr/>
        </p:nvSpPr>
        <p:spPr>
          <a:xfrm rot="4352199">
            <a:off x="2888638" y="1696286"/>
            <a:ext cx="484632" cy="152940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войная стрелка вверх/вниз 49"/>
          <p:cNvSpPr/>
          <p:nvPr/>
        </p:nvSpPr>
        <p:spPr>
          <a:xfrm rot="1026697">
            <a:off x="4603119" y="2940253"/>
            <a:ext cx="484632" cy="17247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войная стрелка вверх/вниз 50"/>
          <p:cNvSpPr/>
          <p:nvPr/>
        </p:nvSpPr>
        <p:spPr>
          <a:xfrm>
            <a:off x="5914918" y="2685564"/>
            <a:ext cx="484632" cy="239582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Двойная стрелка вверх/вниз 51"/>
          <p:cNvSpPr/>
          <p:nvPr/>
        </p:nvSpPr>
        <p:spPr>
          <a:xfrm rot="20962509">
            <a:off x="7576450" y="2715641"/>
            <a:ext cx="484632" cy="17032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Двойная стрелка вверх/вниз 52"/>
          <p:cNvSpPr/>
          <p:nvPr/>
        </p:nvSpPr>
        <p:spPr>
          <a:xfrm rot="17198575">
            <a:off x="8716892" y="1767528"/>
            <a:ext cx="484632" cy="141081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Двойная стрелка вверх/вниз 53"/>
          <p:cNvSpPr/>
          <p:nvPr/>
        </p:nvSpPr>
        <p:spPr>
          <a:xfrm rot="14809048">
            <a:off x="8623640" y="481309"/>
            <a:ext cx="484632" cy="141815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kondrenko.KSZN\Documents\соц защита\Семинары и конференции\АПРЕЛЬ2017\кдн\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176" y="3727082"/>
            <a:ext cx="2846081" cy="213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aluga.bezformata.ru/content/image1817710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7" y="0"/>
            <a:ext cx="3373306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92366" y="3850237"/>
            <a:ext cx="2379866" cy="8651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опеки и попечительства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Двойная стрелка вверх/вниз 57"/>
          <p:cNvSpPr/>
          <p:nvPr/>
        </p:nvSpPr>
        <p:spPr>
          <a:xfrm rot="3156802">
            <a:off x="3187463" y="2460722"/>
            <a:ext cx="484632" cy="203991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3228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1143000"/>
          </a:xfrm>
        </p:spPr>
        <p:txBody>
          <a:bodyPr>
            <a:normAutofit/>
          </a:bodyPr>
          <a:lstStyle/>
          <a:p>
            <a:pPr algn="ctr" defTabSz="1219170" fontAlgn="auto">
              <a:spcAft>
                <a:spcPts val="0"/>
              </a:spcAft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 социального обслуживания и развитие рынка социальных услуг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70014" y="3058186"/>
          <a:ext cx="7369649" cy="2754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2"/>
          <p:cNvSpPr>
            <a:spLocks noGrp="1"/>
          </p:cNvSpPr>
          <p:nvPr>
            <p:ph sz="half" idx="2"/>
          </p:nvPr>
        </p:nvSpPr>
        <p:spPr>
          <a:xfrm>
            <a:off x="641350" y="1755775"/>
            <a:ext cx="11328400" cy="1079500"/>
          </a:xfrm>
        </p:spPr>
        <p:txBody>
          <a:bodyPr>
            <a:noAutofit/>
          </a:bodyPr>
          <a:lstStyle/>
          <a:p>
            <a:pPr marL="0" indent="0" algn="ctr" defTabSz="121917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средств в бюджете Ленинградской области на предоставление услуг социального обслуживания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72413" y="3660775"/>
            <a:ext cx="3937000" cy="1549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составило </a:t>
            </a:r>
            <a:br>
              <a:rPr lang="ru-RU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ru-RU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млрд. рублей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19 %</a:t>
            </a:r>
            <a:endParaRPr lang="ru-RU" sz="36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19655" y="5875423"/>
            <a:ext cx="11817592" cy="887305"/>
            <a:chOff x="219655" y="5875423"/>
            <a:chExt cx="11817592" cy="88730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655" y="5929190"/>
              <a:ext cx="833538" cy="833538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397343" y="5968828"/>
              <a:ext cx="639904" cy="769408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405495" y="5875423"/>
              <a:ext cx="11503478" cy="8164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05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2068" y="1379462"/>
            <a:ext cx="8125281" cy="28865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доверия, подключенный к единому общероссийскому номеру телефона доверия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сопровождение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2643" y="273014"/>
            <a:ext cx="7891669" cy="927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предоставляемые в рамках государственной программы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571" y="3531838"/>
            <a:ext cx="4061308" cy="226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19655" y="5875423"/>
            <a:ext cx="11817592" cy="887305"/>
            <a:chOff x="219655" y="5875423"/>
            <a:chExt cx="11817592" cy="88730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655" y="5929190"/>
              <a:ext cx="833538" cy="83353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97343" y="5968828"/>
              <a:ext cx="639904" cy="769408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405495" y="5875423"/>
              <a:ext cx="11503478" cy="8164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6" descr="C:\Users\kondrenko.KSZN\Documents\соц защита\Учреждения\Приозерск коммунары\фото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5" y="3274336"/>
            <a:ext cx="3539803" cy="265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kondrenko.KSZN\Documents\соц защита\Учреждения\Приозерск коммунары\фото 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913" y="3218647"/>
            <a:ext cx="3614057" cy="271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kondrenko.KSZN\Documents\соц защита\Учреждения\Приозерск коммунары\фото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312" y="669721"/>
            <a:ext cx="3777817" cy="28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2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2774</TotalTime>
  <Words>817</Words>
  <Application>Microsoft Office PowerPoint</Application>
  <PresentationFormat>Произвольный</PresentationFormat>
  <Paragraphs>106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Диаграмма Microsoft Excel</vt:lpstr>
      <vt:lpstr>Презентация PowerPoint</vt:lpstr>
      <vt:lpstr>Презентация PowerPoint</vt:lpstr>
      <vt:lpstr>Ленинградская область Административно-территориальное деление</vt:lpstr>
      <vt:lpstr>Население Ленинградской области</vt:lpstr>
      <vt:lpstr>Презентация PowerPoint</vt:lpstr>
      <vt:lpstr>Презентация PowerPoint</vt:lpstr>
      <vt:lpstr>Презентация PowerPoint</vt:lpstr>
      <vt:lpstr>Совершенствование системы  социального обслуживания и развитие рынка социальных услуг</vt:lpstr>
      <vt:lpstr>Дополнительные услуги, предоставляемые в рамках государственной программы</vt:lpstr>
      <vt:lpstr>Дополнительные услуги, предоставляемые в рамках государственной программы</vt:lpstr>
      <vt:lpstr>Обеспечение инвалидов дополнительными техническими средствами</vt:lpstr>
      <vt:lpstr>Презентация PowerPoint</vt:lpstr>
      <vt:lpstr>Презентация PowerPoint</vt:lpstr>
      <vt:lpstr>Основные задачи и направления реализации Концепции</vt:lpstr>
      <vt:lpstr>Основные ожидаемые результаты: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Секция №2 (зеленый сектор)</dc:title>
  <dc:creator>Петров Олег Юрьевич</dc:creator>
  <cp:lastModifiedBy>Ющинская Лариса Петровна</cp:lastModifiedBy>
  <cp:revision>209</cp:revision>
  <cp:lastPrinted>2016-12-06T12:37:44Z</cp:lastPrinted>
  <dcterms:created xsi:type="dcterms:W3CDTF">2015-08-25T11:02:35Z</dcterms:created>
  <dcterms:modified xsi:type="dcterms:W3CDTF">2017-04-19T09:05:54Z</dcterms:modified>
</cp:coreProperties>
</file>